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6858000" cx="12192000"/>
  <p:notesSz cx="7559675" cy="10691800"/>
  <p:embeddedFontLst>
    <p:embeddedFont>
      <p:font typeface="Century Gothic"/>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3" roundtripDataSignature="AMtx7mi6rQ0R7epI01FzDf+7tXTwX56+a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enturyGothic-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CenturyGothic-italic.fntdata"/><Relationship Id="rId30" Type="http://schemas.openxmlformats.org/officeDocument/2006/relationships/font" Target="fonts/CenturyGothic-bold.fntdata"/><Relationship Id="rId11" Type="http://schemas.openxmlformats.org/officeDocument/2006/relationships/slide" Target="slides/slide6.xml"/><Relationship Id="rId33" Type="http://customschemas.google.com/relationships/presentationmetadata" Target="metadata"/><Relationship Id="rId10" Type="http://schemas.openxmlformats.org/officeDocument/2006/relationships/slide" Target="slides/slide5.xml"/><Relationship Id="rId32" Type="http://schemas.openxmlformats.org/officeDocument/2006/relationships/font" Target="fonts/CenturyGothic-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55950" y="5078600"/>
            <a:ext cx="6047725" cy="48113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0: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0: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1: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2: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3: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4: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5: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16: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6: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7: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7: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18: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8: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19: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9: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2: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20: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0: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21: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1: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22: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2: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3: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3: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4: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5: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5: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6: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6: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7: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8: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9:notes"/>
          <p:cNvSpPr txBox="1"/>
          <p:nvPr>
            <p:ph idx="1" type="body"/>
          </p:nvPr>
        </p:nvSpPr>
        <p:spPr>
          <a:xfrm>
            <a:off x="755950" y="5078600"/>
            <a:ext cx="6047725" cy="48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9:notes"/>
          <p:cNvSpPr/>
          <p:nvPr>
            <p:ph idx="2" type="sldImg"/>
          </p:nvPr>
        </p:nvSpPr>
        <p:spPr>
          <a:xfrm>
            <a:off x="1260175" y="801875"/>
            <a:ext cx="5040025" cy="40094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39" name="Shape 39"/>
        <p:cNvGrpSpPr/>
        <p:nvPr/>
      </p:nvGrpSpPr>
      <p:grpSpPr>
        <a:xfrm>
          <a:off x="0" y="0"/>
          <a:ext cx="0" cy="0"/>
          <a:chOff x="0" y="0"/>
          <a:chExt cx="0" cy="0"/>
        </a:xfrm>
      </p:grpSpPr>
      <p:sp>
        <p:nvSpPr>
          <p:cNvPr id="40" name="Google Shape;40;p25"/>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25"/>
          <p:cNvSpPr txBox="1"/>
          <p:nvPr>
            <p:ph idx="1" type="subTitle"/>
          </p:nvPr>
        </p:nvSpPr>
        <p:spPr>
          <a:xfrm>
            <a:off x="2589120" y="2133720"/>
            <a:ext cx="8915040" cy="3777120"/>
          </a:xfrm>
          <a:prstGeom prst="rect">
            <a:avLst/>
          </a:prstGeom>
          <a:noFill/>
          <a:ln>
            <a:noFill/>
          </a:ln>
        </p:spPr>
        <p:txBody>
          <a:bodyPr anchorCtr="0" anchor="ctr" bIns="0" lIns="0" spcFirstLastPara="1" rIns="0" wrap="square" tIns="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69" name="Shape 69"/>
        <p:cNvGrpSpPr/>
        <p:nvPr/>
      </p:nvGrpSpPr>
      <p:grpSpPr>
        <a:xfrm>
          <a:off x="0" y="0"/>
          <a:ext cx="0" cy="0"/>
          <a:chOff x="0" y="0"/>
          <a:chExt cx="0" cy="0"/>
        </a:xfrm>
      </p:grpSpPr>
      <p:sp>
        <p:nvSpPr>
          <p:cNvPr id="70" name="Google Shape;70;p47"/>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 name="Google Shape;71;p47"/>
          <p:cNvSpPr txBox="1"/>
          <p:nvPr>
            <p:ph idx="1" type="body"/>
          </p:nvPr>
        </p:nvSpPr>
        <p:spPr>
          <a:xfrm>
            <a:off x="2589120" y="2133720"/>
            <a:ext cx="89150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 name="Google Shape;72;p47"/>
          <p:cNvSpPr txBox="1"/>
          <p:nvPr>
            <p:ph idx="2" type="body"/>
          </p:nvPr>
        </p:nvSpPr>
        <p:spPr>
          <a:xfrm>
            <a:off x="2589120" y="4106520"/>
            <a:ext cx="89150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73" name="Shape 73"/>
        <p:cNvGrpSpPr/>
        <p:nvPr/>
      </p:nvGrpSpPr>
      <p:grpSpPr>
        <a:xfrm>
          <a:off x="0" y="0"/>
          <a:ext cx="0" cy="0"/>
          <a:chOff x="0" y="0"/>
          <a:chExt cx="0" cy="0"/>
        </a:xfrm>
      </p:grpSpPr>
      <p:sp>
        <p:nvSpPr>
          <p:cNvPr id="74" name="Google Shape;74;p48"/>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48"/>
          <p:cNvSpPr txBox="1"/>
          <p:nvPr>
            <p:ph idx="1" type="body"/>
          </p:nvPr>
        </p:nvSpPr>
        <p:spPr>
          <a:xfrm>
            <a:off x="258912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48"/>
          <p:cNvSpPr txBox="1"/>
          <p:nvPr>
            <p:ph idx="2" type="body"/>
          </p:nvPr>
        </p:nvSpPr>
        <p:spPr>
          <a:xfrm>
            <a:off x="715716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48"/>
          <p:cNvSpPr txBox="1"/>
          <p:nvPr>
            <p:ph idx="3" type="body"/>
          </p:nvPr>
        </p:nvSpPr>
        <p:spPr>
          <a:xfrm>
            <a:off x="2589120" y="41065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 name="Google Shape;78;p48"/>
          <p:cNvSpPr txBox="1"/>
          <p:nvPr>
            <p:ph idx="4" type="body"/>
          </p:nvPr>
        </p:nvSpPr>
        <p:spPr>
          <a:xfrm>
            <a:off x="7157160" y="41065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79" name="Shape 79"/>
        <p:cNvGrpSpPr/>
        <p:nvPr/>
      </p:nvGrpSpPr>
      <p:grpSpPr>
        <a:xfrm>
          <a:off x="0" y="0"/>
          <a:ext cx="0" cy="0"/>
          <a:chOff x="0" y="0"/>
          <a:chExt cx="0" cy="0"/>
        </a:xfrm>
      </p:grpSpPr>
      <p:sp>
        <p:nvSpPr>
          <p:cNvPr id="80" name="Google Shape;80;p49"/>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49"/>
          <p:cNvSpPr txBox="1"/>
          <p:nvPr>
            <p:ph idx="1" type="body"/>
          </p:nvPr>
        </p:nvSpPr>
        <p:spPr>
          <a:xfrm>
            <a:off x="2589120" y="21337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49"/>
          <p:cNvSpPr txBox="1"/>
          <p:nvPr>
            <p:ph idx="2" type="body"/>
          </p:nvPr>
        </p:nvSpPr>
        <p:spPr>
          <a:xfrm>
            <a:off x="5603400" y="21337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49"/>
          <p:cNvSpPr txBox="1"/>
          <p:nvPr>
            <p:ph idx="3" type="body"/>
          </p:nvPr>
        </p:nvSpPr>
        <p:spPr>
          <a:xfrm>
            <a:off x="8617320" y="21337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49"/>
          <p:cNvSpPr txBox="1"/>
          <p:nvPr>
            <p:ph idx="4" type="body"/>
          </p:nvPr>
        </p:nvSpPr>
        <p:spPr>
          <a:xfrm>
            <a:off x="2589120" y="41065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 name="Google Shape;85;p49"/>
          <p:cNvSpPr txBox="1"/>
          <p:nvPr>
            <p:ph idx="5" type="body"/>
          </p:nvPr>
        </p:nvSpPr>
        <p:spPr>
          <a:xfrm>
            <a:off x="5603400" y="41065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 name="Google Shape;86;p49"/>
          <p:cNvSpPr txBox="1"/>
          <p:nvPr>
            <p:ph idx="6" type="body"/>
          </p:nvPr>
        </p:nvSpPr>
        <p:spPr>
          <a:xfrm>
            <a:off x="8617320" y="41065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2" name="Shape 12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23" name="Shape 123"/>
        <p:cNvGrpSpPr/>
        <p:nvPr/>
      </p:nvGrpSpPr>
      <p:grpSpPr>
        <a:xfrm>
          <a:off x="0" y="0"/>
          <a:ext cx="0" cy="0"/>
          <a:chOff x="0" y="0"/>
          <a:chExt cx="0" cy="0"/>
        </a:xfrm>
      </p:grpSpPr>
      <p:sp>
        <p:nvSpPr>
          <p:cNvPr id="124" name="Google Shape;124;p28"/>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5" name="Google Shape;125;p28"/>
          <p:cNvSpPr txBox="1"/>
          <p:nvPr>
            <p:ph idx="1" type="subTitle"/>
          </p:nvPr>
        </p:nvSpPr>
        <p:spPr>
          <a:xfrm>
            <a:off x="2589120" y="2133720"/>
            <a:ext cx="8915040" cy="3777120"/>
          </a:xfrm>
          <a:prstGeom prst="rect">
            <a:avLst/>
          </a:prstGeom>
          <a:noFill/>
          <a:ln>
            <a:noFill/>
          </a:ln>
        </p:spPr>
        <p:txBody>
          <a:bodyPr anchorCtr="0" anchor="ctr" bIns="0" lIns="0" spcFirstLastPara="1" rIns="0" wrap="square" tIns="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26" name="Shape 126"/>
        <p:cNvGrpSpPr/>
        <p:nvPr/>
      </p:nvGrpSpPr>
      <p:grpSpPr>
        <a:xfrm>
          <a:off x="0" y="0"/>
          <a:ext cx="0" cy="0"/>
          <a:chOff x="0" y="0"/>
          <a:chExt cx="0" cy="0"/>
        </a:xfrm>
      </p:grpSpPr>
      <p:sp>
        <p:nvSpPr>
          <p:cNvPr id="127" name="Google Shape;127;p29"/>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29"/>
          <p:cNvSpPr txBox="1"/>
          <p:nvPr>
            <p:ph idx="1" type="body"/>
          </p:nvPr>
        </p:nvSpPr>
        <p:spPr>
          <a:xfrm>
            <a:off x="2589120" y="2133720"/>
            <a:ext cx="89150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29" name="Shape 129"/>
        <p:cNvGrpSpPr/>
        <p:nvPr/>
      </p:nvGrpSpPr>
      <p:grpSpPr>
        <a:xfrm>
          <a:off x="0" y="0"/>
          <a:ext cx="0" cy="0"/>
          <a:chOff x="0" y="0"/>
          <a:chExt cx="0" cy="0"/>
        </a:xfrm>
      </p:grpSpPr>
      <p:sp>
        <p:nvSpPr>
          <p:cNvPr id="130" name="Google Shape;130;p30"/>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1" name="Google Shape;131;p30"/>
          <p:cNvSpPr txBox="1"/>
          <p:nvPr>
            <p:ph idx="1" type="body"/>
          </p:nvPr>
        </p:nvSpPr>
        <p:spPr>
          <a:xfrm>
            <a:off x="2589120" y="2133720"/>
            <a:ext cx="43502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2" name="Google Shape;132;p30"/>
          <p:cNvSpPr txBox="1"/>
          <p:nvPr>
            <p:ph idx="2" type="body"/>
          </p:nvPr>
        </p:nvSpPr>
        <p:spPr>
          <a:xfrm>
            <a:off x="7157160" y="2133720"/>
            <a:ext cx="43502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3" name="Shape 133"/>
        <p:cNvGrpSpPr/>
        <p:nvPr/>
      </p:nvGrpSpPr>
      <p:grpSpPr>
        <a:xfrm>
          <a:off x="0" y="0"/>
          <a:ext cx="0" cy="0"/>
          <a:chOff x="0" y="0"/>
          <a:chExt cx="0" cy="0"/>
        </a:xfrm>
      </p:grpSpPr>
      <p:sp>
        <p:nvSpPr>
          <p:cNvPr id="134" name="Google Shape;134;p31"/>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35" name="Shape 135"/>
        <p:cNvGrpSpPr/>
        <p:nvPr/>
      </p:nvGrpSpPr>
      <p:grpSpPr>
        <a:xfrm>
          <a:off x="0" y="0"/>
          <a:ext cx="0" cy="0"/>
          <a:chOff x="0" y="0"/>
          <a:chExt cx="0" cy="0"/>
        </a:xfrm>
      </p:grpSpPr>
      <p:sp>
        <p:nvSpPr>
          <p:cNvPr id="136" name="Google Shape;136;p32"/>
          <p:cNvSpPr txBox="1"/>
          <p:nvPr>
            <p:ph idx="1" type="subTitle"/>
          </p:nvPr>
        </p:nvSpPr>
        <p:spPr>
          <a:xfrm>
            <a:off x="2593080" y="624240"/>
            <a:ext cx="8911440" cy="5937120"/>
          </a:xfrm>
          <a:prstGeom prst="rect">
            <a:avLst/>
          </a:prstGeom>
          <a:noFill/>
          <a:ln>
            <a:noFill/>
          </a:ln>
        </p:spPr>
        <p:txBody>
          <a:bodyPr anchorCtr="0" anchor="ctr" bIns="0" lIns="0" spcFirstLastPara="1" rIns="0" wrap="square" tIns="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37" name="Shape 137"/>
        <p:cNvGrpSpPr/>
        <p:nvPr/>
      </p:nvGrpSpPr>
      <p:grpSpPr>
        <a:xfrm>
          <a:off x="0" y="0"/>
          <a:ext cx="0" cy="0"/>
          <a:chOff x="0" y="0"/>
          <a:chExt cx="0" cy="0"/>
        </a:xfrm>
      </p:grpSpPr>
      <p:sp>
        <p:nvSpPr>
          <p:cNvPr id="138" name="Google Shape;138;p33"/>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9" name="Google Shape;139;p33"/>
          <p:cNvSpPr txBox="1"/>
          <p:nvPr>
            <p:ph idx="1" type="body"/>
          </p:nvPr>
        </p:nvSpPr>
        <p:spPr>
          <a:xfrm>
            <a:off x="258912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0" name="Google Shape;140;p33"/>
          <p:cNvSpPr txBox="1"/>
          <p:nvPr>
            <p:ph idx="2" type="body"/>
          </p:nvPr>
        </p:nvSpPr>
        <p:spPr>
          <a:xfrm>
            <a:off x="7157160" y="2133720"/>
            <a:ext cx="43502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1" name="Google Shape;141;p33"/>
          <p:cNvSpPr txBox="1"/>
          <p:nvPr>
            <p:ph idx="3" type="body"/>
          </p:nvPr>
        </p:nvSpPr>
        <p:spPr>
          <a:xfrm>
            <a:off x="2589120" y="41065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2" name="Shape 42"/>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42" name="Shape 142"/>
        <p:cNvGrpSpPr/>
        <p:nvPr/>
      </p:nvGrpSpPr>
      <p:grpSpPr>
        <a:xfrm>
          <a:off x="0" y="0"/>
          <a:ext cx="0" cy="0"/>
          <a:chOff x="0" y="0"/>
          <a:chExt cx="0" cy="0"/>
        </a:xfrm>
      </p:grpSpPr>
      <p:sp>
        <p:nvSpPr>
          <p:cNvPr id="143" name="Google Shape;143;p34"/>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4" name="Google Shape;144;p34"/>
          <p:cNvSpPr txBox="1"/>
          <p:nvPr>
            <p:ph idx="1" type="body"/>
          </p:nvPr>
        </p:nvSpPr>
        <p:spPr>
          <a:xfrm>
            <a:off x="2589120" y="2133720"/>
            <a:ext cx="43502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5" name="Google Shape;145;p34"/>
          <p:cNvSpPr txBox="1"/>
          <p:nvPr>
            <p:ph idx="2" type="body"/>
          </p:nvPr>
        </p:nvSpPr>
        <p:spPr>
          <a:xfrm>
            <a:off x="715716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6" name="Google Shape;146;p34"/>
          <p:cNvSpPr txBox="1"/>
          <p:nvPr>
            <p:ph idx="3" type="body"/>
          </p:nvPr>
        </p:nvSpPr>
        <p:spPr>
          <a:xfrm>
            <a:off x="7157160" y="41065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47" name="Shape 147"/>
        <p:cNvGrpSpPr/>
        <p:nvPr/>
      </p:nvGrpSpPr>
      <p:grpSpPr>
        <a:xfrm>
          <a:off x="0" y="0"/>
          <a:ext cx="0" cy="0"/>
          <a:chOff x="0" y="0"/>
          <a:chExt cx="0" cy="0"/>
        </a:xfrm>
      </p:grpSpPr>
      <p:sp>
        <p:nvSpPr>
          <p:cNvPr id="148" name="Google Shape;148;p35"/>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35"/>
          <p:cNvSpPr txBox="1"/>
          <p:nvPr>
            <p:ph idx="1" type="body"/>
          </p:nvPr>
        </p:nvSpPr>
        <p:spPr>
          <a:xfrm>
            <a:off x="258912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0" name="Google Shape;150;p35"/>
          <p:cNvSpPr txBox="1"/>
          <p:nvPr>
            <p:ph idx="2" type="body"/>
          </p:nvPr>
        </p:nvSpPr>
        <p:spPr>
          <a:xfrm>
            <a:off x="715716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1" name="Google Shape;151;p35"/>
          <p:cNvSpPr txBox="1"/>
          <p:nvPr>
            <p:ph idx="3" type="body"/>
          </p:nvPr>
        </p:nvSpPr>
        <p:spPr>
          <a:xfrm>
            <a:off x="2589120" y="4106520"/>
            <a:ext cx="89150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52" name="Shape 152"/>
        <p:cNvGrpSpPr/>
        <p:nvPr/>
      </p:nvGrpSpPr>
      <p:grpSpPr>
        <a:xfrm>
          <a:off x="0" y="0"/>
          <a:ext cx="0" cy="0"/>
          <a:chOff x="0" y="0"/>
          <a:chExt cx="0" cy="0"/>
        </a:xfrm>
      </p:grpSpPr>
      <p:sp>
        <p:nvSpPr>
          <p:cNvPr id="153" name="Google Shape;153;p36"/>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4" name="Google Shape;154;p36"/>
          <p:cNvSpPr txBox="1"/>
          <p:nvPr>
            <p:ph idx="1" type="body"/>
          </p:nvPr>
        </p:nvSpPr>
        <p:spPr>
          <a:xfrm>
            <a:off x="2589120" y="2133720"/>
            <a:ext cx="89150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5" name="Google Shape;155;p36"/>
          <p:cNvSpPr txBox="1"/>
          <p:nvPr>
            <p:ph idx="2" type="body"/>
          </p:nvPr>
        </p:nvSpPr>
        <p:spPr>
          <a:xfrm>
            <a:off x="2589120" y="4106520"/>
            <a:ext cx="89150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56" name="Shape 156"/>
        <p:cNvGrpSpPr/>
        <p:nvPr/>
      </p:nvGrpSpPr>
      <p:grpSpPr>
        <a:xfrm>
          <a:off x="0" y="0"/>
          <a:ext cx="0" cy="0"/>
          <a:chOff x="0" y="0"/>
          <a:chExt cx="0" cy="0"/>
        </a:xfrm>
      </p:grpSpPr>
      <p:sp>
        <p:nvSpPr>
          <p:cNvPr id="157" name="Google Shape;157;p37"/>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37"/>
          <p:cNvSpPr txBox="1"/>
          <p:nvPr>
            <p:ph idx="1" type="body"/>
          </p:nvPr>
        </p:nvSpPr>
        <p:spPr>
          <a:xfrm>
            <a:off x="258912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9" name="Google Shape;159;p37"/>
          <p:cNvSpPr txBox="1"/>
          <p:nvPr>
            <p:ph idx="2" type="body"/>
          </p:nvPr>
        </p:nvSpPr>
        <p:spPr>
          <a:xfrm>
            <a:off x="715716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0" name="Google Shape;160;p37"/>
          <p:cNvSpPr txBox="1"/>
          <p:nvPr>
            <p:ph idx="3" type="body"/>
          </p:nvPr>
        </p:nvSpPr>
        <p:spPr>
          <a:xfrm>
            <a:off x="2589120" y="41065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1" name="Google Shape;161;p37"/>
          <p:cNvSpPr txBox="1"/>
          <p:nvPr>
            <p:ph idx="4" type="body"/>
          </p:nvPr>
        </p:nvSpPr>
        <p:spPr>
          <a:xfrm>
            <a:off x="7157160" y="41065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62" name="Shape 162"/>
        <p:cNvGrpSpPr/>
        <p:nvPr/>
      </p:nvGrpSpPr>
      <p:grpSpPr>
        <a:xfrm>
          <a:off x="0" y="0"/>
          <a:ext cx="0" cy="0"/>
          <a:chOff x="0" y="0"/>
          <a:chExt cx="0" cy="0"/>
        </a:xfrm>
      </p:grpSpPr>
      <p:sp>
        <p:nvSpPr>
          <p:cNvPr id="163" name="Google Shape;163;p38"/>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4" name="Google Shape;164;p38"/>
          <p:cNvSpPr txBox="1"/>
          <p:nvPr>
            <p:ph idx="1" type="body"/>
          </p:nvPr>
        </p:nvSpPr>
        <p:spPr>
          <a:xfrm>
            <a:off x="2589120" y="21337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5" name="Google Shape;165;p38"/>
          <p:cNvSpPr txBox="1"/>
          <p:nvPr>
            <p:ph idx="2" type="body"/>
          </p:nvPr>
        </p:nvSpPr>
        <p:spPr>
          <a:xfrm>
            <a:off x="5603400" y="21337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6" name="Google Shape;166;p38"/>
          <p:cNvSpPr txBox="1"/>
          <p:nvPr>
            <p:ph idx="3" type="body"/>
          </p:nvPr>
        </p:nvSpPr>
        <p:spPr>
          <a:xfrm>
            <a:off x="8617320" y="21337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7" name="Google Shape;167;p38"/>
          <p:cNvSpPr txBox="1"/>
          <p:nvPr>
            <p:ph idx="4" type="body"/>
          </p:nvPr>
        </p:nvSpPr>
        <p:spPr>
          <a:xfrm>
            <a:off x="2589120" y="41065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8" name="Google Shape;168;p38"/>
          <p:cNvSpPr txBox="1"/>
          <p:nvPr>
            <p:ph idx="5" type="body"/>
          </p:nvPr>
        </p:nvSpPr>
        <p:spPr>
          <a:xfrm>
            <a:off x="5603400" y="41065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9" name="Google Shape;169;p38"/>
          <p:cNvSpPr txBox="1"/>
          <p:nvPr>
            <p:ph idx="6" type="body"/>
          </p:nvPr>
        </p:nvSpPr>
        <p:spPr>
          <a:xfrm>
            <a:off x="8617320" y="4106520"/>
            <a:ext cx="287028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43" name="Shape 43"/>
        <p:cNvGrpSpPr/>
        <p:nvPr/>
      </p:nvGrpSpPr>
      <p:grpSpPr>
        <a:xfrm>
          <a:off x="0" y="0"/>
          <a:ext cx="0" cy="0"/>
          <a:chOff x="0" y="0"/>
          <a:chExt cx="0" cy="0"/>
        </a:xfrm>
      </p:grpSpPr>
      <p:sp>
        <p:nvSpPr>
          <p:cNvPr id="44" name="Google Shape;44;p40"/>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40"/>
          <p:cNvSpPr txBox="1"/>
          <p:nvPr>
            <p:ph idx="1" type="body"/>
          </p:nvPr>
        </p:nvSpPr>
        <p:spPr>
          <a:xfrm>
            <a:off x="2589120" y="2133720"/>
            <a:ext cx="89150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46" name="Shape 46"/>
        <p:cNvGrpSpPr/>
        <p:nvPr/>
      </p:nvGrpSpPr>
      <p:grpSpPr>
        <a:xfrm>
          <a:off x="0" y="0"/>
          <a:ext cx="0" cy="0"/>
          <a:chOff x="0" y="0"/>
          <a:chExt cx="0" cy="0"/>
        </a:xfrm>
      </p:grpSpPr>
      <p:sp>
        <p:nvSpPr>
          <p:cNvPr id="47" name="Google Shape;47;p41"/>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41"/>
          <p:cNvSpPr txBox="1"/>
          <p:nvPr>
            <p:ph idx="1" type="body"/>
          </p:nvPr>
        </p:nvSpPr>
        <p:spPr>
          <a:xfrm>
            <a:off x="2589120" y="2133720"/>
            <a:ext cx="43502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41"/>
          <p:cNvSpPr txBox="1"/>
          <p:nvPr>
            <p:ph idx="2" type="body"/>
          </p:nvPr>
        </p:nvSpPr>
        <p:spPr>
          <a:xfrm>
            <a:off x="7157160" y="2133720"/>
            <a:ext cx="43502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42"/>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52" name="Shape 52"/>
        <p:cNvGrpSpPr/>
        <p:nvPr/>
      </p:nvGrpSpPr>
      <p:grpSpPr>
        <a:xfrm>
          <a:off x="0" y="0"/>
          <a:ext cx="0" cy="0"/>
          <a:chOff x="0" y="0"/>
          <a:chExt cx="0" cy="0"/>
        </a:xfrm>
      </p:grpSpPr>
      <p:sp>
        <p:nvSpPr>
          <p:cNvPr id="53" name="Google Shape;53;p43"/>
          <p:cNvSpPr txBox="1"/>
          <p:nvPr>
            <p:ph idx="1" type="subTitle"/>
          </p:nvPr>
        </p:nvSpPr>
        <p:spPr>
          <a:xfrm>
            <a:off x="2593080" y="624240"/>
            <a:ext cx="8911440" cy="5937120"/>
          </a:xfrm>
          <a:prstGeom prst="rect">
            <a:avLst/>
          </a:prstGeom>
          <a:noFill/>
          <a:ln>
            <a:noFill/>
          </a:ln>
        </p:spPr>
        <p:txBody>
          <a:bodyPr anchorCtr="0" anchor="ctr" bIns="0" lIns="0" spcFirstLastPara="1" rIns="0" wrap="square" tIns="0">
            <a:noAutofit/>
          </a:bodyPr>
          <a:lstStyle>
            <a:lvl1pPr lvl="0" algn="l">
              <a:lnSpc>
                <a:spcPct val="90000"/>
              </a:lnSpc>
              <a:spcBef>
                <a:spcPts val="1000"/>
              </a:spcBef>
              <a:spcAft>
                <a:spcPts val="0"/>
              </a:spcAft>
              <a:buClr>
                <a:schemeClr val="dk1"/>
              </a:buClr>
              <a:buSzPts val="1800"/>
              <a:buChar char="•"/>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54" name="Shape 54"/>
        <p:cNvGrpSpPr/>
        <p:nvPr/>
      </p:nvGrpSpPr>
      <p:grpSpPr>
        <a:xfrm>
          <a:off x="0" y="0"/>
          <a:ext cx="0" cy="0"/>
          <a:chOff x="0" y="0"/>
          <a:chExt cx="0" cy="0"/>
        </a:xfrm>
      </p:grpSpPr>
      <p:sp>
        <p:nvSpPr>
          <p:cNvPr id="55" name="Google Shape;55;p44"/>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44"/>
          <p:cNvSpPr txBox="1"/>
          <p:nvPr>
            <p:ph idx="1" type="body"/>
          </p:nvPr>
        </p:nvSpPr>
        <p:spPr>
          <a:xfrm>
            <a:off x="258912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44"/>
          <p:cNvSpPr txBox="1"/>
          <p:nvPr>
            <p:ph idx="2" type="body"/>
          </p:nvPr>
        </p:nvSpPr>
        <p:spPr>
          <a:xfrm>
            <a:off x="7157160" y="2133720"/>
            <a:ext cx="43502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44"/>
          <p:cNvSpPr txBox="1"/>
          <p:nvPr>
            <p:ph idx="3" type="body"/>
          </p:nvPr>
        </p:nvSpPr>
        <p:spPr>
          <a:xfrm>
            <a:off x="2589120" y="41065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59" name="Shape 59"/>
        <p:cNvGrpSpPr/>
        <p:nvPr/>
      </p:nvGrpSpPr>
      <p:grpSpPr>
        <a:xfrm>
          <a:off x="0" y="0"/>
          <a:ext cx="0" cy="0"/>
          <a:chOff x="0" y="0"/>
          <a:chExt cx="0" cy="0"/>
        </a:xfrm>
      </p:grpSpPr>
      <p:sp>
        <p:nvSpPr>
          <p:cNvPr id="60" name="Google Shape;60;p45"/>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45"/>
          <p:cNvSpPr txBox="1"/>
          <p:nvPr>
            <p:ph idx="1" type="body"/>
          </p:nvPr>
        </p:nvSpPr>
        <p:spPr>
          <a:xfrm>
            <a:off x="2589120" y="2133720"/>
            <a:ext cx="4350240" cy="377712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45"/>
          <p:cNvSpPr txBox="1"/>
          <p:nvPr>
            <p:ph idx="2" type="body"/>
          </p:nvPr>
        </p:nvSpPr>
        <p:spPr>
          <a:xfrm>
            <a:off x="715716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 name="Google Shape;63;p45"/>
          <p:cNvSpPr txBox="1"/>
          <p:nvPr>
            <p:ph idx="3" type="body"/>
          </p:nvPr>
        </p:nvSpPr>
        <p:spPr>
          <a:xfrm>
            <a:off x="7157160" y="41065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64" name="Shape 64"/>
        <p:cNvGrpSpPr/>
        <p:nvPr/>
      </p:nvGrpSpPr>
      <p:grpSpPr>
        <a:xfrm>
          <a:off x="0" y="0"/>
          <a:ext cx="0" cy="0"/>
          <a:chOff x="0" y="0"/>
          <a:chExt cx="0" cy="0"/>
        </a:xfrm>
      </p:grpSpPr>
      <p:sp>
        <p:nvSpPr>
          <p:cNvPr id="65" name="Google Shape;65;p46"/>
          <p:cNvSpPr txBox="1"/>
          <p:nvPr>
            <p:ph type="title"/>
          </p:nvPr>
        </p:nvSpPr>
        <p:spPr>
          <a:xfrm>
            <a:off x="2593080" y="624240"/>
            <a:ext cx="8911440" cy="128052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46"/>
          <p:cNvSpPr txBox="1"/>
          <p:nvPr>
            <p:ph idx="1" type="body"/>
          </p:nvPr>
        </p:nvSpPr>
        <p:spPr>
          <a:xfrm>
            <a:off x="258912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 name="Google Shape;67;p46"/>
          <p:cNvSpPr txBox="1"/>
          <p:nvPr>
            <p:ph idx="2" type="body"/>
          </p:nvPr>
        </p:nvSpPr>
        <p:spPr>
          <a:xfrm>
            <a:off x="7157160" y="2133720"/>
            <a:ext cx="43502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 name="Google Shape;68;p46"/>
          <p:cNvSpPr txBox="1"/>
          <p:nvPr>
            <p:ph idx="3" type="body"/>
          </p:nvPr>
        </p:nvSpPr>
        <p:spPr>
          <a:xfrm>
            <a:off x="2589120" y="4106520"/>
            <a:ext cx="8915040" cy="1801440"/>
          </a:xfrm>
          <a:prstGeom prst="rect">
            <a:avLst/>
          </a:prstGeom>
          <a:noFill/>
          <a:ln>
            <a:noFill/>
          </a:ln>
        </p:spPr>
        <p:txBody>
          <a:bodyPr anchorCtr="0" anchor="t" bIns="0" lIns="0" spcFirstLastPara="1" rIns="0" wrap="square" tIns="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image" Target="../media/image1.png"/><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1.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DFE7C4"/>
            </a:gs>
          </a:gsLst>
          <a:path path="circle">
            <a:fillToRect b="100%" r="100%"/>
          </a:path>
          <a:tileRect l="-100%" t="-100%"/>
        </a:gradFill>
      </p:bgPr>
    </p:bg>
    <p:spTree>
      <p:nvGrpSpPr>
        <p:cNvPr id="5" name="Shape 5"/>
        <p:cNvGrpSpPr/>
        <p:nvPr/>
      </p:nvGrpSpPr>
      <p:grpSpPr>
        <a:xfrm>
          <a:off x="0" y="0"/>
          <a:ext cx="0" cy="0"/>
          <a:chOff x="0" y="0"/>
          <a:chExt cx="0" cy="0"/>
        </a:xfrm>
      </p:grpSpPr>
      <p:grpSp>
        <p:nvGrpSpPr>
          <p:cNvPr id="6" name="Google Shape;6;p24"/>
          <p:cNvGrpSpPr/>
          <p:nvPr/>
        </p:nvGrpSpPr>
        <p:grpSpPr>
          <a:xfrm>
            <a:off x="0" y="228600"/>
            <a:ext cx="2851200" cy="6638400"/>
            <a:chOff x="0" y="228600"/>
            <a:chExt cx="2851200" cy="6638400"/>
          </a:xfrm>
        </p:grpSpPr>
        <p:sp>
          <p:nvSpPr>
            <p:cNvPr id="7" name="Google Shape;7;p24"/>
            <p:cNvSpPr/>
            <p:nvPr/>
          </p:nvSpPr>
          <p:spPr>
            <a:xfrm>
              <a:off x="0" y="2575080"/>
              <a:ext cx="100440" cy="625680"/>
            </a:xfrm>
            <a:custGeom>
              <a:rect b="b" l="l" r="r" t="t"/>
              <a:pathLst>
                <a:path extrusionOk="0" h="136" w="22">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24"/>
            <p:cNvSpPr/>
            <p:nvPr/>
          </p:nvSpPr>
          <p:spPr>
            <a:xfrm>
              <a:off x="128520" y="3156480"/>
              <a:ext cx="646200" cy="2322000"/>
            </a:xfrm>
            <a:custGeom>
              <a:rect b="b" l="l" r="r" t="t"/>
              <a:pathLst>
                <a:path extrusionOk="0" h="504" w="14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24"/>
            <p:cNvSpPr/>
            <p:nvPr/>
          </p:nvSpPr>
          <p:spPr>
            <a:xfrm>
              <a:off x="807120" y="5447160"/>
              <a:ext cx="609120" cy="1419840"/>
            </a:xfrm>
            <a:custGeom>
              <a:rect b="b" l="l" r="r" t="t"/>
              <a:pathLst>
                <a:path extrusionOk="0" h="308" w="132">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4"/>
            <p:cNvSpPr/>
            <p:nvPr/>
          </p:nvSpPr>
          <p:spPr>
            <a:xfrm>
              <a:off x="959760" y="6503760"/>
              <a:ext cx="171000" cy="363240"/>
            </a:xfrm>
            <a:custGeom>
              <a:rect b="b" l="l" r="r" t="t"/>
              <a:pathLst>
                <a:path extrusionOk="0" h="79" w="37">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4"/>
            <p:cNvSpPr/>
            <p:nvPr/>
          </p:nvSpPr>
          <p:spPr>
            <a:xfrm>
              <a:off x="100800" y="3201120"/>
              <a:ext cx="821520" cy="3328200"/>
            </a:xfrm>
            <a:custGeom>
              <a:rect b="b" l="l" r="r" t="t"/>
              <a:pathLst>
                <a:path extrusionOk="0" h="722" w="178">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4"/>
            <p:cNvSpPr/>
            <p:nvPr/>
          </p:nvSpPr>
          <p:spPr>
            <a:xfrm>
              <a:off x="22320" y="228600"/>
              <a:ext cx="105840" cy="2927520"/>
            </a:xfrm>
            <a:custGeom>
              <a:rect b="b" l="l" r="r" t="t"/>
              <a:pathLst>
                <a:path extrusionOk="0" h="635" w="23">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4"/>
            <p:cNvSpPr/>
            <p:nvPr/>
          </p:nvSpPr>
          <p:spPr>
            <a:xfrm>
              <a:off x="78120" y="2944080"/>
              <a:ext cx="77760" cy="493560"/>
            </a:xfrm>
            <a:custGeom>
              <a:rect b="b" l="l" r="r" t="t"/>
              <a:pathLst>
                <a:path extrusionOk="0" h="107" w="1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4"/>
            <p:cNvSpPr/>
            <p:nvPr/>
          </p:nvSpPr>
          <p:spPr>
            <a:xfrm>
              <a:off x="769680" y="5478840"/>
              <a:ext cx="189720" cy="1024560"/>
            </a:xfrm>
            <a:custGeom>
              <a:rect b="b" l="l" r="r" t="t"/>
              <a:pathLst>
                <a:path extrusionOk="0" h="222" w="41">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4"/>
            <p:cNvSpPr/>
            <p:nvPr/>
          </p:nvSpPr>
          <p:spPr>
            <a:xfrm>
              <a:off x="775440" y="1398960"/>
              <a:ext cx="2075760" cy="4047840"/>
            </a:xfrm>
            <a:custGeom>
              <a:rect b="b" l="l" r="r" t="t"/>
              <a:pathLst>
                <a:path extrusionOk="0" h="878" w="45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4"/>
            <p:cNvSpPr/>
            <p:nvPr/>
          </p:nvSpPr>
          <p:spPr>
            <a:xfrm>
              <a:off x="922680" y="6530040"/>
              <a:ext cx="161640" cy="336960"/>
            </a:xfrm>
            <a:custGeom>
              <a:rect b="b" l="l" r="r" t="t"/>
              <a:pathLst>
                <a:path extrusionOk="0" h="73" w="35">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4"/>
            <p:cNvSpPr/>
            <p:nvPr/>
          </p:nvSpPr>
          <p:spPr>
            <a:xfrm>
              <a:off x="769680" y="5359320"/>
              <a:ext cx="37080" cy="221400"/>
            </a:xfrm>
            <a:custGeom>
              <a:rect b="b" l="l" r="r" t="t"/>
              <a:pathLst>
                <a:path extrusionOk="0" h="48" w="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4"/>
            <p:cNvSpPr/>
            <p:nvPr/>
          </p:nvSpPr>
          <p:spPr>
            <a:xfrm>
              <a:off x="849960" y="6244560"/>
              <a:ext cx="238320" cy="622080"/>
            </a:xfrm>
            <a:custGeom>
              <a:rect b="b" l="l" r="r" t="t"/>
              <a:pathLst>
                <a:path extrusionOk="0" h="135" w="52">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4"/>
          <p:cNvGrpSpPr/>
          <p:nvPr/>
        </p:nvGrpSpPr>
        <p:grpSpPr>
          <a:xfrm>
            <a:off x="27360" y="-720"/>
            <a:ext cx="2356200" cy="6853680"/>
            <a:chOff x="27360" y="-720"/>
            <a:chExt cx="2356200" cy="6853680"/>
          </a:xfrm>
        </p:grpSpPr>
        <p:sp>
          <p:nvSpPr>
            <p:cNvPr id="20" name="Google Shape;20;p24"/>
            <p:cNvSpPr/>
            <p:nvPr/>
          </p:nvSpPr>
          <p:spPr>
            <a:xfrm>
              <a:off x="27360" y="-720"/>
              <a:ext cx="493920" cy="4400640"/>
            </a:xfrm>
            <a:custGeom>
              <a:rect b="b" l="l" r="r" t="t"/>
              <a:pathLst>
                <a:path extrusionOk="0" h="920" w="103">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4"/>
            <p:cNvSpPr/>
            <p:nvPr/>
          </p:nvSpPr>
          <p:spPr>
            <a:xfrm>
              <a:off x="550440" y="4316400"/>
              <a:ext cx="423000" cy="1580400"/>
            </a:xfrm>
            <a:custGeom>
              <a:rect b="b" l="l" r="r" t="t"/>
              <a:pathLst>
                <a:path extrusionOk="0" h="330" w="88">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4"/>
            <p:cNvSpPr/>
            <p:nvPr/>
          </p:nvSpPr>
          <p:spPr>
            <a:xfrm>
              <a:off x="1006200" y="5862600"/>
              <a:ext cx="430560" cy="990360"/>
            </a:xfrm>
            <a:custGeom>
              <a:rect b="b" l="l" r="r" t="t"/>
              <a:pathLst>
                <a:path extrusionOk="0" h="207" w="9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4"/>
            <p:cNvSpPr/>
            <p:nvPr/>
          </p:nvSpPr>
          <p:spPr>
            <a:xfrm>
              <a:off x="521640" y="4364280"/>
              <a:ext cx="551520" cy="2235600"/>
            </a:xfrm>
            <a:custGeom>
              <a:rect b="b" l="l" r="r" t="t"/>
              <a:pathLst>
                <a:path extrusionOk="0" h="467" w="115">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4"/>
            <p:cNvSpPr/>
            <p:nvPr/>
          </p:nvSpPr>
          <p:spPr>
            <a:xfrm>
              <a:off x="468000" y="1289160"/>
              <a:ext cx="173880" cy="3026880"/>
            </a:xfrm>
            <a:custGeom>
              <a:rect b="b" l="l" r="r" t="t"/>
              <a:pathLst>
                <a:path extrusionOk="0" h="633" w="36">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4"/>
            <p:cNvSpPr/>
            <p:nvPr/>
          </p:nvSpPr>
          <p:spPr>
            <a:xfrm>
              <a:off x="1111680" y="6571440"/>
              <a:ext cx="133920" cy="281160"/>
            </a:xfrm>
            <a:custGeom>
              <a:rect b="b" l="l" r="r" t="t"/>
              <a:pathLst>
                <a:path extrusionOk="0" h="59" w="28">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4"/>
            <p:cNvSpPr/>
            <p:nvPr/>
          </p:nvSpPr>
          <p:spPr>
            <a:xfrm>
              <a:off x="502560" y="4107600"/>
              <a:ext cx="82080" cy="511200"/>
            </a:xfrm>
            <a:custGeom>
              <a:rect b="b" l="l" r="r" t="t"/>
              <a:pathLst>
                <a:path extrusionOk="0" h="107" w="1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4"/>
            <p:cNvSpPr/>
            <p:nvPr/>
          </p:nvSpPr>
          <p:spPr>
            <a:xfrm>
              <a:off x="973800" y="3145680"/>
              <a:ext cx="1409760" cy="2716560"/>
            </a:xfrm>
            <a:custGeom>
              <a:rect b="b" l="l" r="r" t="t"/>
              <a:pathLst>
                <a:path extrusionOk="0" h="568" w="294">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4"/>
            <p:cNvSpPr/>
            <p:nvPr/>
          </p:nvSpPr>
          <p:spPr>
            <a:xfrm>
              <a:off x="1073520" y="6600240"/>
              <a:ext cx="120240" cy="252720"/>
            </a:xfrm>
            <a:custGeom>
              <a:rect b="b" l="l" r="r" t="t"/>
              <a:pathLst>
                <a:path extrusionOk="0" h="53" w="25">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4"/>
            <p:cNvSpPr/>
            <p:nvPr/>
          </p:nvSpPr>
          <p:spPr>
            <a:xfrm>
              <a:off x="973800" y="5897160"/>
              <a:ext cx="137520" cy="673920"/>
            </a:xfrm>
            <a:custGeom>
              <a:rect b="b" l="l" r="r" t="t"/>
              <a:pathLst>
                <a:path extrusionOk="0" h="141" w="29">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4"/>
            <p:cNvSpPr/>
            <p:nvPr/>
          </p:nvSpPr>
          <p:spPr>
            <a:xfrm>
              <a:off x="973800" y="5772600"/>
              <a:ext cx="37800" cy="227520"/>
            </a:xfrm>
            <a:custGeom>
              <a:rect b="b" l="l" r="r" t="t"/>
              <a:pathLst>
                <a:path extrusionOk="0" h="48" w="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4"/>
            <p:cNvSpPr/>
            <p:nvPr/>
          </p:nvSpPr>
          <p:spPr>
            <a:xfrm>
              <a:off x="1006200" y="6322680"/>
              <a:ext cx="210240" cy="530280"/>
            </a:xfrm>
            <a:custGeom>
              <a:rect b="b" l="l" r="r" t="t"/>
              <a:pathLst>
                <a:path extrusionOk="0" h="111" w="44">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 name="Google Shape;32;p24"/>
          <p:cNvSpPr/>
          <p:nvPr/>
        </p:nvSpPr>
        <p:spPr>
          <a:xfrm>
            <a:off x="0" y="0"/>
            <a:ext cx="182520" cy="6857640"/>
          </a:xfrm>
          <a:prstGeom prst="rect">
            <a:avLst/>
          </a:prstGeom>
          <a:solidFill>
            <a:schemeClr val="dk2"/>
          </a:solidFill>
          <a:ln>
            <a:noFill/>
          </a:ln>
          <a:effectLst>
            <a:outerShdw blurRad="38160" rotWithShape="0" dir="5400000" dist="25560">
              <a:srgbClr val="000000">
                <a:alpha val="2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4"/>
          <p:cNvSpPr txBox="1"/>
          <p:nvPr>
            <p:ph type="title"/>
          </p:nvPr>
        </p:nvSpPr>
        <p:spPr>
          <a:xfrm>
            <a:off x="2589120" y="2514600"/>
            <a:ext cx="8915040" cy="2262600"/>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4" name="Google Shape;34;p24"/>
          <p:cNvSpPr txBox="1"/>
          <p:nvPr>
            <p:ph idx="10" type="dt"/>
          </p:nvPr>
        </p:nvSpPr>
        <p:spPr>
          <a:xfrm>
            <a:off x="10361520" y="6130440"/>
            <a:ext cx="1145880" cy="3700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5" name="Google Shape;35;p24"/>
          <p:cNvSpPr txBox="1"/>
          <p:nvPr>
            <p:ph idx="11" type="ftr"/>
          </p:nvPr>
        </p:nvSpPr>
        <p:spPr>
          <a:xfrm>
            <a:off x="2589120" y="6135840"/>
            <a:ext cx="7619760" cy="3646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36" name="Google Shape;36;p24"/>
          <p:cNvSpPr/>
          <p:nvPr/>
        </p:nvSpPr>
        <p:spPr>
          <a:xfrm>
            <a:off x="0" y="4323960"/>
            <a:ext cx="1744200" cy="778320"/>
          </a:xfrm>
          <a:custGeom>
            <a:rect b="b" l="l" r="r" t="t"/>
            <a:pathLst>
              <a:path extrusionOk="0" h="166" w="372">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4"/>
          <p:cNvSpPr txBox="1"/>
          <p:nvPr>
            <p:ph idx="12" type="sldNum"/>
          </p:nvPr>
        </p:nvSpPr>
        <p:spPr>
          <a:xfrm>
            <a:off x="531720" y="4529520"/>
            <a:ext cx="779400" cy="36468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1pPr>
            <a:lvl2pPr indent="0" lvl="1"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2pPr>
            <a:lvl3pPr indent="0" lvl="2"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3pPr>
            <a:lvl4pPr indent="0" lvl="3"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4pPr>
            <a:lvl5pPr indent="0" lvl="4"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5pPr>
            <a:lvl6pPr indent="0" lvl="5"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6pPr>
            <a:lvl7pPr indent="0" lvl="6"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7pPr>
            <a:lvl8pPr indent="0" lvl="7"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8pPr>
            <a:lvl9pPr indent="0" lvl="8"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solidFill>
                <a:schemeClr val="dk1"/>
              </a:solidFill>
              <a:latin typeface="Times New Roman"/>
              <a:ea typeface="Times New Roman"/>
              <a:cs typeface="Times New Roman"/>
              <a:sym typeface="Times New Roman"/>
            </a:endParaRPr>
          </a:p>
        </p:txBody>
      </p:sp>
      <p:sp>
        <p:nvSpPr>
          <p:cNvPr id="38" name="Google Shape;38;p24"/>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FFF"/>
            </a:gs>
            <a:gs pos="100000">
              <a:srgbClr val="DFE7C4"/>
            </a:gs>
          </a:gsLst>
          <a:path path="circle">
            <a:fillToRect b="100%" r="100%"/>
          </a:path>
          <a:tileRect l="-100%" t="-100%"/>
        </a:gradFill>
      </p:bgPr>
    </p:bg>
    <p:spTree>
      <p:nvGrpSpPr>
        <p:cNvPr id="87" name="Shape 87"/>
        <p:cNvGrpSpPr/>
        <p:nvPr/>
      </p:nvGrpSpPr>
      <p:grpSpPr>
        <a:xfrm>
          <a:off x="0" y="0"/>
          <a:ext cx="0" cy="0"/>
          <a:chOff x="0" y="0"/>
          <a:chExt cx="0" cy="0"/>
        </a:xfrm>
      </p:grpSpPr>
      <p:grpSp>
        <p:nvGrpSpPr>
          <p:cNvPr id="88" name="Google Shape;88;p26"/>
          <p:cNvGrpSpPr/>
          <p:nvPr/>
        </p:nvGrpSpPr>
        <p:grpSpPr>
          <a:xfrm>
            <a:off x="0" y="228600"/>
            <a:ext cx="2851200" cy="6638400"/>
            <a:chOff x="0" y="228600"/>
            <a:chExt cx="2851200" cy="6638400"/>
          </a:xfrm>
        </p:grpSpPr>
        <p:sp>
          <p:nvSpPr>
            <p:cNvPr id="89" name="Google Shape;89;p26"/>
            <p:cNvSpPr/>
            <p:nvPr/>
          </p:nvSpPr>
          <p:spPr>
            <a:xfrm>
              <a:off x="0" y="2575080"/>
              <a:ext cx="100440" cy="625680"/>
            </a:xfrm>
            <a:custGeom>
              <a:rect b="b" l="l" r="r" t="t"/>
              <a:pathLst>
                <a:path extrusionOk="0" h="136" w="22">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6"/>
            <p:cNvSpPr/>
            <p:nvPr/>
          </p:nvSpPr>
          <p:spPr>
            <a:xfrm>
              <a:off x="128520" y="3156480"/>
              <a:ext cx="646200" cy="2322000"/>
            </a:xfrm>
            <a:custGeom>
              <a:rect b="b" l="l" r="r" t="t"/>
              <a:pathLst>
                <a:path extrusionOk="0" h="504" w="140">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6"/>
            <p:cNvSpPr/>
            <p:nvPr/>
          </p:nvSpPr>
          <p:spPr>
            <a:xfrm>
              <a:off x="807120" y="5447160"/>
              <a:ext cx="609120" cy="1419840"/>
            </a:xfrm>
            <a:custGeom>
              <a:rect b="b" l="l" r="r" t="t"/>
              <a:pathLst>
                <a:path extrusionOk="0" h="308" w="132">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6"/>
            <p:cNvSpPr/>
            <p:nvPr/>
          </p:nvSpPr>
          <p:spPr>
            <a:xfrm>
              <a:off x="959760" y="6503760"/>
              <a:ext cx="171000" cy="363240"/>
            </a:xfrm>
            <a:custGeom>
              <a:rect b="b" l="l" r="r" t="t"/>
              <a:pathLst>
                <a:path extrusionOk="0" h="79" w="37">
                  <a:moveTo>
                    <a:pt x="28" y="79"/>
                  </a:moveTo>
                  <a:cubicBezTo>
                    <a:pt x="37" y="79"/>
                    <a:pt x="37" y="79"/>
                    <a:pt x="37" y="79"/>
                  </a:cubicBezTo>
                  <a:cubicBezTo>
                    <a:pt x="24" y="53"/>
                    <a:pt x="12" y="27"/>
                    <a:pt x="0" y="0"/>
                  </a:cubicBezTo>
                  <a:cubicBezTo>
                    <a:pt x="8" y="27"/>
                    <a:pt x="17" y="53"/>
                    <a:pt x="28" y="79"/>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6"/>
            <p:cNvSpPr/>
            <p:nvPr/>
          </p:nvSpPr>
          <p:spPr>
            <a:xfrm>
              <a:off x="100800" y="3201120"/>
              <a:ext cx="821520" cy="3328200"/>
            </a:xfrm>
            <a:custGeom>
              <a:rect b="b" l="l" r="r" t="t"/>
              <a:pathLst>
                <a:path extrusionOk="0" h="722" w="178">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6"/>
            <p:cNvSpPr/>
            <p:nvPr/>
          </p:nvSpPr>
          <p:spPr>
            <a:xfrm>
              <a:off x="22320" y="228600"/>
              <a:ext cx="105840" cy="2927520"/>
            </a:xfrm>
            <a:custGeom>
              <a:rect b="b" l="l" r="r" t="t"/>
              <a:pathLst>
                <a:path extrusionOk="0" h="635" w="23">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6"/>
            <p:cNvSpPr/>
            <p:nvPr/>
          </p:nvSpPr>
          <p:spPr>
            <a:xfrm>
              <a:off x="78120" y="2944080"/>
              <a:ext cx="77760" cy="493560"/>
            </a:xfrm>
            <a:custGeom>
              <a:rect b="b" l="l" r="r" t="t"/>
              <a:pathLst>
                <a:path extrusionOk="0" h="107" w="1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6"/>
            <p:cNvSpPr/>
            <p:nvPr/>
          </p:nvSpPr>
          <p:spPr>
            <a:xfrm>
              <a:off x="769680" y="5478840"/>
              <a:ext cx="189720" cy="1024560"/>
            </a:xfrm>
            <a:custGeom>
              <a:rect b="b" l="l" r="r" t="t"/>
              <a:pathLst>
                <a:path extrusionOk="0" h="222" w="41">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6"/>
            <p:cNvSpPr/>
            <p:nvPr/>
          </p:nvSpPr>
          <p:spPr>
            <a:xfrm>
              <a:off x="775440" y="1398960"/>
              <a:ext cx="2075760" cy="4047840"/>
            </a:xfrm>
            <a:custGeom>
              <a:rect b="b" l="l" r="r" t="t"/>
              <a:pathLst>
                <a:path extrusionOk="0" h="878" w="450">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6"/>
            <p:cNvSpPr/>
            <p:nvPr/>
          </p:nvSpPr>
          <p:spPr>
            <a:xfrm>
              <a:off x="922680" y="6530040"/>
              <a:ext cx="161640" cy="336960"/>
            </a:xfrm>
            <a:custGeom>
              <a:rect b="b" l="l" r="r" t="t"/>
              <a:pathLst>
                <a:path extrusionOk="0" h="73" w="35">
                  <a:moveTo>
                    <a:pt x="0" y="0"/>
                  </a:moveTo>
                  <a:cubicBezTo>
                    <a:pt x="7" y="24"/>
                    <a:pt x="16" y="49"/>
                    <a:pt x="26" y="73"/>
                  </a:cubicBezTo>
                  <a:cubicBezTo>
                    <a:pt x="35" y="73"/>
                    <a:pt x="35" y="73"/>
                    <a:pt x="35" y="73"/>
                  </a:cubicBezTo>
                  <a:cubicBezTo>
                    <a:pt x="23" y="49"/>
                    <a:pt x="11" y="24"/>
                    <a:pt x="0" y="0"/>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6"/>
            <p:cNvSpPr/>
            <p:nvPr/>
          </p:nvSpPr>
          <p:spPr>
            <a:xfrm>
              <a:off x="769680" y="5359320"/>
              <a:ext cx="37080" cy="221400"/>
            </a:xfrm>
            <a:custGeom>
              <a:rect b="b" l="l" r="r" t="t"/>
              <a:pathLst>
                <a:path extrusionOk="0" h="48" w="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6"/>
            <p:cNvSpPr/>
            <p:nvPr/>
          </p:nvSpPr>
          <p:spPr>
            <a:xfrm>
              <a:off x="849960" y="6244560"/>
              <a:ext cx="238320" cy="622080"/>
            </a:xfrm>
            <a:custGeom>
              <a:rect b="b" l="l" r="r" t="t"/>
              <a:pathLst>
                <a:path extrusionOk="0" h="135" w="52">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dk2">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 name="Google Shape;101;p26"/>
          <p:cNvGrpSpPr/>
          <p:nvPr/>
        </p:nvGrpSpPr>
        <p:grpSpPr>
          <a:xfrm>
            <a:off x="27360" y="-720"/>
            <a:ext cx="2356200" cy="6853680"/>
            <a:chOff x="27360" y="-720"/>
            <a:chExt cx="2356200" cy="6853680"/>
          </a:xfrm>
        </p:grpSpPr>
        <p:sp>
          <p:nvSpPr>
            <p:cNvPr id="102" name="Google Shape;102;p26"/>
            <p:cNvSpPr/>
            <p:nvPr/>
          </p:nvSpPr>
          <p:spPr>
            <a:xfrm>
              <a:off x="27360" y="-720"/>
              <a:ext cx="493920" cy="4400640"/>
            </a:xfrm>
            <a:custGeom>
              <a:rect b="b" l="l" r="r" t="t"/>
              <a:pathLst>
                <a:path extrusionOk="0" h="920" w="103">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6"/>
            <p:cNvSpPr/>
            <p:nvPr/>
          </p:nvSpPr>
          <p:spPr>
            <a:xfrm>
              <a:off x="550440" y="4316400"/>
              <a:ext cx="423000" cy="1580400"/>
            </a:xfrm>
            <a:custGeom>
              <a:rect b="b" l="l" r="r" t="t"/>
              <a:pathLst>
                <a:path extrusionOk="0" h="330" w="88">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6"/>
            <p:cNvSpPr/>
            <p:nvPr/>
          </p:nvSpPr>
          <p:spPr>
            <a:xfrm>
              <a:off x="1006200" y="5862600"/>
              <a:ext cx="430560" cy="990360"/>
            </a:xfrm>
            <a:custGeom>
              <a:rect b="b" l="l" r="r" t="t"/>
              <a:pathLst>
                <a:path extrusionOk="0" h="207" w="90">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6"/>
            <p:cNvSpPr/>
            <p:nvPr/>
          </p:nvSpPr>
          <p:spPr>
            <a:xfrm>
              <a:off x="521640" y="4364280"/>
              <a:ext cx="551520" cy="2235600"/>
            </a:xfrm>
            <a:custGeom>
              <a:rect b="b" l="l" r="r" t="t"/>
              <a:pathLst>
                <a:path extrusionOk="0" h="467" w="115">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6"/>
            <p:cNvSpPr/>
            <p:nvPr/>
          </p:nvSpPr>
          <p:spPr>
            <a:xfrm>
              <a:off x="468000" y="1289160"/>
              <a:ext cx="173880" cy="3026880"/>
            </a:xfrm>
            <a:custGeom>
              <a:rect b="b" l="l" r="r" t="t"/>
              <a:pathLst>
                <a:path extrusionOk="0" h="633" w="36">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6"/>
            <p:cNvSpPr/>
            <p:nvPr/>
          </p:nvSpPr>
          <p:spPr>
            <a:xfrm>
              <a:off x="1111680" y="6571440"/>
              <a:ext cx="133920" cy="281160"/>
            </a:xfrm>
            <a:custGeom>
              <a:rect b="b" l="l" r="r" t="t"/>
              <a:pathLst>
                <a:path extrusionOk="0" h="59" w="28">
                  <a:moveTo>
                    <a:pt x="22" y="59"/>
                  </a:moveTo>
                  <a:cubicBezTo>
                    <a:pt x="28" y="59"/>
                    <a:pt x="28" y="59"/>
                    <a:pt x="28" y="59"/>
                  </a:cubicBezTo>
                  <a:cubicBezTo>
                    <a:pt x="18" y="40"/>
                    <a:pt x="9" y="20"/>
                    <a:pt x="0" y="0"/>
                  </a:cubicBezTo>
                  <a:cubicBezTo>
                    <a:pt x="6" y="20"/>
                    <a:pt x="13" y="40"/>
                    <a:pt x="22" y="5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6"/>
            <p:cNvSpPr/>
            <p:nvPr/>
          </p:nvSpPr>
          <p:spPr>
            <a:xfrm>
              <a:off x="502560" y="4107600"/>
              <a:ext cx="82080" cy="511200"/>
            </a:xfrm>
            <a:custGeom>
              <a:rect b="b" l="l" r="r" t="t"/>
              <a:pathLst>
                <a:path extrusionOk="0" h="107" w="1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6"/>
            <p:cNvSpPr/>
            <p:nvPr/>
          </p:nvSpPr>
          <p:spPr>
            <a:xfrm>
              <a:off x="973800" y="3145680"/>
              <a:ext cx="1409760" cy="2716560"/>
            </a:xfrm>
            <a:custGeom>
              <a:rect b="b" l="l" r="r" t="t"/>
              <a:pathLst>
                <a:path extrusionOk="0" h="568" w="294">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6"/>
            <p:cNvSpPr/>
            <p:nvPr/>
          </p:nvSpPr>
          <p:spPr>
            <a:xfrm>
              <a:off x="1073520" y="6600240"/>
              <a:ext cx="120240" cy="252720"/>
            </a:xfrm>
            <a:custGeom>
              <a:rect b="b" l="l" r="r" t="t"/>
              <a:pathLst>
                <a:path extrusionOk="0" h="53" w="25">
                  <a:moveTo>
                    <a:pt x="0" y="0"/>
                  </a:moveTo>
                  <a:cubicBezTo>
                    <a:pt x="5" y="18"/>
                    <a:pt x="12" y="36"/>
                    <a:pt x="19" y="53"/>
                  </a:cubicBezTo>
                  <a:cubicBezTo>
                    <a:pt x="25" y="53"/>
                    <a:pt x="25" y="53"/>
                    <a:pt x="25" y="53"/>
                  </a:cubicBezTo>
                  <a:cubicBezTo>
                    <a:pt x="16" y="36"/>
                    <a:pt x="8"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6"/>
            <p:cNvSpPr/>
            <p:nvPr/>
          </p:nvSpPr>
          <p:spPr>
            <a:xfrm>
              <a:off x="973800" y="5897160"/>
              <a:ext cx="137520" cy="673920"/>
            </a:xfrm>
            <a:custGeom>
              <a:rect b="b" l="l" r="r" t="t"/>
              <a:pathLst>
                <a:path extrusionOk="0" h="141" w="29">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6"/>
            <p:cNvSpPr/>
            <p:nvPr/>
          </p:nvSpPr>
          <p:spPr>
            <a:xfrm>
              <a:off x="973800" y="5772600"/>
              <a:ext cx="37800" cy="227520"/>
            </a:xfrm>
            <a:custGeom>
              <a:rect b="b" l="l" r="r" t="t"/>
              <a:pathLst>
                <a:path extrusionOk="0" h="48" w="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6"/>
            <p:cNvSpPr/>
            <p:nvPr/>
          </p:nvSpPr>
          <p:spPr>
            <a:xfrm>
              <a:off x="1006200" y="6322680"/>
              <a:ext cx="210240" cy="530280"/>
            </a:xfrm>
            <a:custGeom>
              <a:rect b="b" l="l" r="r" t="t"/>
              <a:pathLst>
                <a:path extrusionOk="0" h="111" w="44">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 name="Google Shape;114;p26"/>
          <p:cNvSpPr/>
          <p:nvPr/>
        </p:nvSpPr>
        <p:spPr>
          <a:xfrm>
            <a:off x="0" y="0"/>
            <a:ext cx="182520" cy="6857640"/>
          </a:xfrm>
          <a:prstGeom prst="rect">
            <a:avLst/>
          </a:prstGeom>
          <a:solidFill>
            <a:schemeClr val="dk2"/>
          </a:solidFill>
          <a:ln>
            <a:noFill/>
          </a:ln>
          <a:effectLst>
            <a:outerShdw blurRad="38160" rotWithShape="0" dir="5400000" dist="25560">
              <a:srgbClr val="000000">
                <a:alpha val="2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6"/>
          <p:cNvSpPr txBox="1"/>
          <p:nvPr>
            <p:ph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6" name="Google Shape;116;p26"/>
          <p:cNvSpPr txBox="1"/>
          <p:nvPr>
            <p:ph idx="1" type="body"/>
          </p:nvPr>
        </p:nvSpPr>
        <p:spPr>
          <a:xfrm>
            <a:off x="2589120" y="2133720"/>
            <a:ext cx="8915040" cy="377712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7" name="Google Shape;117;p26"/>
          <p:cNvSpPr txBox="1"/>
          <p:nvPr>
            <p:ph idx="10" type="dt"/>
          </p:nvPr>
        </p:nvSpPr>
        <p:spPr>
          <a:xfrm>
            <a:off x="10361520" y="6130440"/>
            <a:ext cx="1145880" cy="3700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8" name="Google Shape;118;p26"/>
          <p:cNvSpPr txBox="1"/>
          <p:nvPr>
            <p:ph idx="11" type="ftr"/>
          </p:nvPr>
        </p:nvSpPr>
        <p:spPr>
          <a:xfrm>
            <a:off x="2589120" y="6135840"/>
            <a:ext cx="7619760" cy="36468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9" name="Google Shape;119;p26"/>
          <p:cNvSpPr/>
          <p:nvPr/>
        </p:nvSpPr>
        <p:spPr>
          <a:xfrm flipH="1" rot="10800000">
            <a:off x="-3960" y="713880"/>
            <a:ext cx="1588320" cy="506880"/>
          </a:xfrm>
          <a:custGeom>
            <a:rect b="b" l="l" r="r" t="t"/>
            <a:pathLst>
              <a:path extrusionOk="0" h="10000" w="9248">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6"/>
          <p:cNvSpPr txBox="1"/>
          <p:nvPr>
            <p:ph idx="12" type="sldNum"/>
          </p:nvPr>
        </p:nvSpPr>
        <p:spPr>
          <a:xfrm>
            <a:off x="531720" y="787680"/>
            <a:ext cx="779400" cy="36468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1pPr>
            <a:lvl2pPr indent="0" lvl="1"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2pPr>
            <a:lvl3pPr indent="0" lvl="2"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3pPr>
            <a:lvl4pPr indent="0" lvl="3"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4pPr>
            <a:lvl5pPr indent="0" lvl="4"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5pPr>
            <a:lvl6pPr indent="0" lvl="5"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6pPr>
            <a:lvl7pPr indent="0" lvl="6"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7pPr>
            <a:lvl8pPr indent="0" lvl="7"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8pPr>
            <a:lvl9pPr indent="0" lvl="8" marL="0" marR="0" rtl="0" algn="r">
              <a:lnSpc>
                <a:spcPct val="100000"/>
              </a:lnSpc>
              <a:spcBef>
                <a:spcPts val="0"/>
              </a:spcBef>
              <a:buNone/>
              <a:defRPr b="0" i="0" sz="2000" u="none" cap="none" strike="noStrike">
                <a:solidFill>
                  <a:srgbClr val="FEFFFF"/>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solidFill>
                <a:schemeClr val="dk1"/>
              </a:solidFill>
              <a:latin typeface="Times New Roman"/>
              <a:ea typeface="Times New Roman"/>
              <a:cs typeface="Times New Roman"/>
              <a:sym typeface="Times New Roman"/>
            </a:endParaRPr>
          </a:p>
        </p:txBody>
      </p:sp>
      <p:pic>
        <p:nvPicPr>
          <p:cNvPr id="121" name="Google Shape;121;p26"/>
          <p:cNvPicPr preferRelativeResize="0"/>
          <p:nvPr/>
        </p:nvPicPr>
        <p:blipFill rotWithShape="1">
          <a:blip r:embed="rId1">
            <a:alphaModFix/>
          </a:blip>
          <a:srcRect b="0" l="0" r="0" t="0"/>
          <a:stretch/>
        </p:blipFill>
        <p:spPr>
          <a:xfrm>
            <a:off x="169560" y="6685200"/>
            <a:ext cx="12022200" cy="21204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
          <p:cNvSpPr txBox="1"/>
          <p:nvPr>
            <p:ph type="title"/>
          </p:nvPr>
        </p:nvSpPr>
        <p:spPr>
          <a:xfrm>
            <a:off x="3276960" y="441546"/>
            <a:ext cx="8915040" cy="2262600"/>
          </a:xfrm>
          <a:prstGeom prst="rect">
            <a:avLst/>
          </a:prstGeom>
          <a:noFill/>
          <a:ln>
            <a:noFill/>
          </a:ln>
        </p:spPr>
        <p:txBody>
          <a:bodyPr anchorCtr="0" anchor="b" bIns="0" lIns="0" spcFirstLastPara="1" rIns="0" wrap="square" tIns="0">
            <a:normAutofit/>
          </a:bodyPr>
          <a:lstStyle/>
          <a:p>
            <a:pPr indent="0" lvl="0" marL="0" rtl="0" algn="l">
              <a:lnSpc>
                <a:spcPct val="100000"/>
              </a:lnSpc>
              <a:spcBef>
                <a:spcPts val="0"/>
              </a:spcBef>
              <a:spcAft>
                <a:spcPts val="0"/>
              </a:spcAft>
              <a:buClr>
                <a:srgbClr val="262626"/>
              </a:buClr>
              <a:buSzPts val="5400"/>
              <a:buFont typeface="Century Gothic"/>
              <a:buNone/>
            </a:pPr>
            <a:r>
              <a:rPr b="1" lang="en-US" sz="5400" strike="noStrike">
                <a:solidFill>
                  <a:srgbClr val="262626"/>
                </a:solidFill>
                <a:latin typeface="Century Gothic"/>
                <a:ea typeface="Century Gothic"/>
                <a:cs typeface="Century Gothic"/>
                <a:sym typeface="Century Gothic"/>
              </a:rPr>
              <a:t>Artificial Intelligence</a:t>
            </a:r>
            <a:endParaRPr b="0" sz="5400" strike="noStrike">
              <a:solidFill>
                <a:srgbClr val="000000"/>
              </a:solidFill>
              <a:latin typeface="Century Gothic"/>
              <a:ea typeface="Century Gothic"/>
              <a:cs typeface="Century Gothic"/>
              <a:sym typeface="Century Gothic"/>
            </a:endParaRPr>
          </a:p>
        </p:txBody>
      </p:sp>
      <p:sp>
        <p:nvSpPr>
          <p:cNvPr id="175" name="Google Shape;175;p1"/>
          <p:cNvSpPr txBox="1"/>
          <p:nvPr>
            <p:ph idx="1" type="subTitle"/>
          </p:nvPr>
        </p:nvSpPr>
        <p:spPr>
          <a:xfrm>
            <a:off x="2589120" y="4777200"/>
            <a:ext cx="8915040" cy="112608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595959"/>
              </a:buClr>
              <a:buSzPts val="1800"/>
              <a:buFont typeface="Century Gothic"/>
              <a:buNone/>
            </a:pPr>
            <a:r>
              <a:rPr b="1" i="0" lang="en-US" sz="1800" u="none" cap="none" strike="noStrike">
                <a:solidFill>
                  <a:srgbClr val="595959"/>
                </a:solidFill>
                <a:latin typeface="Century Gothic"/>
                <a:ea typeface="Century Gothic"/>
                <a:cs typeface="Century Gothic"/>
                <a:sym typeface="Century Gothic"/>
              </a:rPr>
              <a:t>Dr. Piyush Joshi</a:t>
            </a:r>
            <a:endParaRPr/>
          </a:p>
          <a:p>
            <a:pPr indent="0" lvl="0" marL="0" marR="0" rtl="0" algn="l">
              <a:lnSpc>
                <a:spcPct val="100000"/>
              </a:lnSpc>
              <a:spcBef>
                <a:spcPts val="1001"/>
              </a:spcBef>
              <a:spcAft>
                <a:spcPts val="0"/>
              </a:spcAft>
              <a:buClr>
                <a:srgbClr val="595959"/>
              </a:buClr>
              <a:buSzPts val="1800"/>
              <a:buFont typeface="Century Gothic"/>
              <a:buNone/>
            </a:pPr>
            <a:r>
              <a:rPr b="1" i="0" lang="en-US" sz="1800" u="none" cap="none" strike="noStrike">
                <a:solidFill>
                  <a:srgbClr val="595959"/>
                </a:solidFill>
                <a:latin typeface="Century Gothic"/>
                <a:ea typeface="Century Gothic"/>
                <a:cs typeface="Century Gothic"/>
                <a:sym typeface="Century Gothic"/>
              </a:rPr>
              <a:t>IIIT Sri City</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1001"/>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1001"/>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0"/>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Foundation of AI</a:t>
            </a:r>
            <a:endParaRPr b="0" i="0" sz="3600" u="none" cap="none" strike="noStrike">
              <a:solidFill>
                <a:srgbClr val="000000"/>
              </a:solidFill>
              <a:latin typeface="Century Gothic"/>
              <a:ea typeface="Century Gothic"/>
              <a:cs typeface="Century Gothic"/>
              <a:sym typeface="Century Gothic"/>
            </a:endParaRPr>
          </a:p>
        </p:txBody>
      </p:sp>
      <p:sp>
        <p:nvSpPr>
          <p:cNvPr id="231" name="Google Shape;231;p10"/>
          <p:cNvSpPr txBox="1"/>
          <p:nvPr>
            <p:ph idx="4294967295" type="body"/>
          </p:nvPr>
        </p:nvSpPr>
        <p:spPr>
          <a:xfrm>
            <a:off x="2792160" y="1538280"/>
            <a:ext cx="8915040" cy="491364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We discuss disciplines that contributed ideas, viewpoints, and techniques to AI.</a:t>
            </a:r>
            <a:endParaRPr/>
          </a:p>
          <a:p>
            <a:pPr indent="-285840" lvl="1" marL="743040" marR="0" rtl="0" algn="l">
              <a:lnSpc>
                <a:spcPct val="100000"/>
              </a:lnSpc>
              <a:spcBef>
                <a:spcPts val="1001"/>
              </a:spcBef>
              <a:spcAft>
                <a:spcPts val="0"/>
              </a:spcAft>
              <a:buClr>
                <a:srgbClr val="A53010"/>
              </a:buClr>
              <a:buSzPts val="2000"/>
              <a:buFont typeface="Noto Sans Symbols"/>
              <a:buChar char="🠶"/>
            </a:pPr>
            <a:r>
              <a:rPr b="0" i="0" lang="en-US" sz="2000" u="none" cap="none" strike="noStrike">
                <a:solidFill>
                  <a:srgbClr val="404040"/>
                </a:solidFill>
                <a:latin typeface="Century Gothic"/>
                <a:ea typeface="Century Gothic"/>
                <a:cs typeface="Century Gothic"/>
                <a:sym typeface="Century Gothic"/>
              </a:rPr>
              <a:t>Philosophy</a:t>
            </a:r>
            <a:endParaRPr b="0" i="0" sz="20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2000"/>
              <a:buFont typeface="Noto Sans Symbols"/>
              <a:buChar char="🠶"/>
            </a:pPr>
            <a:r>
              <a:rPr b="0" i="0" lang="en-US" sz="2000" u="none" cap="none" strike="noStrike">
                <a:solidFill>
                  <a:srgbClr val="404040"/>
                </a:solidFill>
                <a:latin typeface="Century Gothic"/>
                <a:ea typeface="Century Gothic"/>
                <a:cs typeface="Century Gothic"/>
                <a:sym typeface="Century Gothic"/>
              </a:rPr>
              <a:t>Mathematics</a:t>
            </a:r>
            <a:endParaRPr b="0" i="0" sz="20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2000"/>
              <a:buFont typeface="Noto Sans Symbols"/>
              <a:buChar char="🠶"/>
            </a:pPr>
            <a:r>
              <a:rPr b="0" i="0" lang="en-US" sz="2000" u="none" cap="none" strike="noStrike">
                <a:solidFill>
                  <a:srgbClr val="404040"/>
                </a:solidFill>
                <a:latin typeface="Century Gothic"/>
                <a:ea typeface="Century Gothic"/>
                <a:cs typeface="Century Gothic"/>
                <a:sym typeface="Century Gothic"/>
              </a:rPr>
              <a:t>Neuroscience</a:t>
            </a:r>
            <a:endParaRPr b="0" i="0" sz="20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2000"/>
              <a:buFont typeface="Noto Sans Symbols"/>
              <a:buChar char="🠶"/>
            </a:pPr>
            <a:r>
              <a:rPr b="0" i="0" lang="en-US" sz="2000" u="none" cap="none" strike="noStrike">
                <a:solidFill>
                  <a:srgbClr val="404040"/>
                </a:solidFill>
                <a:latin typeface="Century Gothic"/>
                <a:ea typeface="Century Gothic"/>
                <a:cs typeface="Century Gothic"/>
                <a:sym typeface="Century Gothic"/>
              </a:rPr>
              <a:t>Psychology</a:t>
            </a:r>
            <a:endParaRPr b="0" i="0" sz="20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2000"/>
              <a:buFont typeface="Noto Sans Symbols"/>
              <a:buChar char="🠶"/>
            </a:pPr>
            <a:r>
              <a:rPr b="0" i="0" lang="en-US" sz="2000" u="none" cap="none" strike="noStrike">
                <a:solidFill>
                  <a:srgbClr val="404040"/>
                </a:solidFill>
                <a:latin typeface="Century Gothic"/>
                <a:ea typeface="Century Gothic"/>
                <a:cs typeface="Century Gothic"/>
                <a:sym typeface="Century Gothic"/>
              </a:rPr>
              <a:t>Computer engineering</a:t>
            </a:r>
            <a:endParaRPr b="0" i="0" sz="20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2000"/>
              <a:buFont typeface="Noto Sans Symbols"/>
              <a:buChar char="🠶"/>
            </a:pPr>
            <a:r>
              <a:rPr b="0" i="0" lang="en-US" sz="2000" u="none" cap="none" strike="noStrike">
                <a:solidFill>
                  <a:srgbClr val="404040"/>
                </a:solidFill>
                <a:latin typeface="Century Gothic"/>
                <a:ea typeface="Century Gothic"/>
                <a:cs typeface="Century Gothic"/>
                <a:sym typeface="Century Gothic"/>
              </a:rPr>
              <a:t>Control theory </a:t>
            </a:r>
            <a:endParaRPr b="0" i="0" sz="20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2000"/>
              <a:buFont typeface="Noto Sans Symbols"/>
              <a:buChar char="🠶"/>
            </a:pPr>
            <a:r>
              <a:rPr b="0" i="0" lang="en-US" sz="2000" u="none" cap="none" strike="noStrike">
                <a:solidFill>
                  <a:srgbClr val="404040"/>
                </a:solidFill>
                <a:latin typeface="Century Gothic"/>
                <a:ea typeface="Century Gothic"/>
                <a:cs typeface="Century Gothic"/>
                <a:sym typeface="Century Gothic"/>
              </a:rPr>
              <a:t>Linguistics</a:t>
            </a:r>
            <a:endParaRPr b="0" i="0" sz="2000" u="none" cap="none"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1">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1"/>
          <p:cNvSpPr txBox="1"/>
          <p:nvPr>
            <p:ph idx="4294967295" type="title"/>
          </p:nvPr>
        </p:nvSpPr>
        <p:spPr>
          <a:xfrm>
            <a:off x="2593080" y="624240"/>
            <a:ext cx="8911440" cy="91548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Foundation of AI : </a:t>
            </a:r>
            <a:r>
              <a:rPr b="0" i="0" lang="en-US" sz="3600" u="none" cap="none" strike="noStrike">
                <a:solidFill>
                  <a:srgbClr val="262626"/>
                </a:solidFill>
                <a:latin typeface="Century Gothic"/>
                <a:ea typeface="Century Gothic"/>
                <a:cs typeface="Century Gothic"/>
                <a:sym typeface="Century Gothic"/>
              </a:rPr>
              <a:t>Philosophy</a:t>
            </a:r>
            <a:endParaRPr b="0" i="0" sz="36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600"/>
              <a:buFont typeface="Arial"/>
              <a:buNone/>
            </a:pPr>
            <a:r>
              <a:t/>
            </a:r>
            <a:endParaRPr b="0" i="0" sz="3600" u="none" cap="none" strike="noStrike">
              <a:solidFill>
                <a:srgbClr val="000000"/>
              </a:solidFill>
              <a:latin typeface="Century Gothic"/>
              <a:ea typeface="Century Gothic"/>
              <a:cs typeface="Century Gothic"/>
              <a:sym typeface="Century Gothic"/>
            </a:endParaRPr>
          </a:p>
        </p:txBody>
      </p:sp>
      <p:sp>
        <p:nvSpPr>
          <p:cNvPr id="237" name="Google Shape;237;p11"/>
          <p:cNvSpPr txBox="1"/>
          <p:nvPr>
            <p:ph idx="4294967295" type="body"/>
          </p:nvPr>
        </p:nvSpPr>
        <p:spPr>
          <a:xfrm>
            <a:off x="2751480" y="1542960"/>
            <a:ext cx="8955720" cy="4854960"/>
          </a:xfrm>
          <a:prstGeom prst="rect">
            <a:avLst/>
          </a:prstGeom>
          <a:noFill/>
          <a:ln>
            <a:noFill/>
          </a:ln>
        </p:spPr>
        <p:txBody>
          <a:bodyPr anchorCtr="0" anchor="t" bIns="45700" lIns="91425" spcFirstLastPara="1" rIns="91425" wrap="square" tIns="45700">
            <a:normAutofit fontScale="97000"/>
          </a:bodyPr>
          <a:lstStyle/>
          <a:p>
            <a:pPr indent="-343080" lvl="0" marL="343080" marR="0" rtl="0" algn="l">
              <a:lnSpc>
                <a:spcPct val="100000"/>
              </a:lnSpc>
              <a:spcBef>
                <a:spcPts val="0"/>
              </a:spcBef>
              <a:spcAft>
                <a:spcPts val="0"/>
              </a:spcAft>
              <a:buClr>
                <a:srgbClr val="A53010"/>
              </a:buClr>
              <a:buSzPct val="100000"/>
              <a:buFont typeface="Noto Sans Symbols"/>
              <a:buChar char="🠶"/>
            </a:pPr>
            <a:r>
              <a:rPr b="0" lang="en-US" sz="1800" strike="noStrike">
                <a:solidFill>
                  <a:srgbClr val="0070C0"/>
                </a:solidFill>
                <a:latin typeface="Century Gothic"/>
                <a:ea typeface="Century Gothic"/>
                <a:cs typeface="Century Gothic"/>
                <a:sym typeface="Century Gothic"/>
              </a:rPr>
              <a:t>Can formal rules be used to draw valid conclusions?</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0070C0"/>
                </a:solidFill>
                <a:latin typeface="Century Gothic"/>
                <a:ea typeface="Century Gothic"/>
                <a:cs typeface="Century Gothic"/>
                <a:sym typeface="Century Gothic"/>
              </a:rPr>
              <a:t>How does the mind arise from a physical brain?</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0070C0"/>
                </a:solidFill>
                <a:latin typeface="Century Gothic"/>
                <a:ea typeface="Century Gothic"/>
                <a:cs typeface="Century Gothic"/>
                <a:sym typeface="Century Gothic"/>
              </a:rPr>
              <a:t>Where does knowledge come from?</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0070C0"/>
                </a:solidFill>
                <a:latin typeface="Century Gothic"/>
                <a:ea typeface="Century Gothic"/>
                <a:cs typeface="Century Gothic"/>
                <a:sym typeface="Century Gothic"/>
              </a:rPr>
              <a:t>How does knowledge lead to action?</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Aristotle (384–322 B.C.) was the first to formulate a precise set of laws governing the rational part of the mind. He developed an informal system of syllogisms for proper reasoning, which in principle allowed one to generate conclusions.</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Ren´e Descartes (1596–1650) gave the first clear discussion of the distinction between mind and matter and of the problems that arise.</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He held that there is a part of the human mind (or soul or spirit) that is outside of nature, exempt from physical laws.</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The final element in the philosophical picture of the mind is the connection between knowledge and action. This question is vital to AI because </a:t>
            </a:r>
            <a:r>
              <a:rPr b="1" lang="en-US" sz="1800" strike="noStrike">
                <a:solidFill>
                  <a:srgbClr val="404040"/>
                </a:solidFill>
                <a:latin typeface="Century Gothic"/>
                <a:ea typeface="Century Gothic"/>
                <a:cs typeface="Century Gothic"/>
                <a:sym typeface="Century Gothic"/>
              </a:rPr>
              <a:t>intelligence requires action as well as reasoning.</a:t>
            </a:r>
            <a:endParaRPr b="0" sz="1800" strike="noStrike">
              <a:solidFill>
                <a:srgbClr val="404040"/>
              </a:solidFill>
              <a:latin typeface="Century Gothic"/>
              <a:ea typeface="Century Gothic"/>
              <a:cs typeface="Century Gothic"/>
              <a:sym typeface="Century Gothic"/>
            </a:endParaRPr>
          </a:p>
          <a:p>
            <a:pPr indent="-117729"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17729"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xEl>
                                              <p:pRg end="9" st="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2"/>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Foundation of AI : </a:t>
            </a:r>
            <a:r>
              <a:rPr b="0" i="0" lang="en-US" sz="3600" u="none" cap="none" strike="noStrike">
                <a:solidFill>
                  <a:srgbClr val="262626"/>
                </a:solidFill>
                <a:latin typeface="Century Gothic"/>
                <a:ea typeface="Century Gothic"/>
                <a:cs typeface="Century Gothic"/>
                <a:sym typeface="Century Gothic"/>
              </a:rPr>
              <a:t>Mathematics</a:t>
            </a:r>
            <a:endParaRPr b="0" i="0" sz="36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600"/>
              <a:buFont typeface="Arial"/>
              <a:buNone/>
            </a:pPr>
            <a:r>
              <a:t/>
            </a:r>
            <a:endParaRPr b="0" i="0" sz="36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600"/>
              <a:buFont typeface="Arial"/>
              <a:buNone/>
            </a:pPr>
            <a:r>
              <a:t/>
            </a:r>
            <a:endParaRPr b="0" i="0" sz="3600" u="none" cap="none" strike="noStrike">
              <a:solidFill>
                <a:srgbClr val="000000"/>
              </a:solidFill>
              <a:latin typeface="Century Gothic"/>
              <a:ea typeface="Century Gothic"/>
              <a:cs typeface="Century Gothic"/>
              <a:sym typeface="Century Gothic"/>
            </a:endParaRPr>
          </a:p>
        </p:txBody>
      </p:sp>
      <p:sp>
        <p:nvSpPr>
          <p:cNvPr id="243" name="Google Shape;243;p12"/>
          <p:cNvSpPr txBox="1"/>
          <p:nvPr>
            <p:ph idx="4294967295" type="body"/>
          </p:nvPr>
        </p:nvSpPr>
        <p:spPr>
          <a:xfrm>
            <a:off x="2701800" y="1583640"/>
            <a:ext cx="9086400" cy="4733280"/>
          </a:xfrm>
          <a:prstGeom prst="rect">
            <a:avLst/>
          </a:prstGeom>
          <a:noFill/>
          <a:ln>
            <a:noFill/>
          </a:ln>
        </p:spPr>
        <p:txBody>
          <a:bodyPr anchorCtr="0" anchor="t" bIns="45700" lIns="91425" spcFirstLastPara="1" rIns="91425" wrap="square" tIns="45700">
            <a:normAutofit fontScale="92000" lnSpcReduction="10000"/>
          </a:bodyPr>
          <a:lstStyle/>
          <a:p>
            <a:pPr indent="-343080" lvl="0" marL="343080" marR="0" rtl="0" algn="l">
              <a:lnSpc>
                <a:spcPct val="100000"/>
              </a:lnSpc>
              <a:spcBef>
                <a:spcPts val="0"/>
              </a:spcBef>
              <a:spcAft>
                <a:spcPts val="0"/>
              </a:spcAft>
              <a:buClr>
                <a:srgbClr val="A53010"/>
              </a:buClr>
              <a:buSzPct val="100000"/>
              <a:buFont typeface="Noto Sans Symbols"/>
              <a:buChar char="🠶"/>
            </a:pPr>
            <a:r>
              <a:rPr b="0" lang="en-US" sz="1800" strike="noStrike">
                <a:solidFill>
                  <a:srgbClr val="0070C0"/>
                </a:solidFill>
                <a:latin typeface="Century Gothic"/>
                <a:ea typeface="Century Gothic"/>
                <a:cs typeface="Century Gothic"/>
                <a:sym typeface="Century Gothic"/>
              </a:rPr>
              <a:t>What are the mathematical formal rules to draw valid conclusions?</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0070C0"/>
                </a:solidFill>
                <a:latin typeface="Century Gothic"/>
                <a:ea typeface="Century Gothic"/>
                <a:cs typeface="Century Gothic"/>
                <a:sym typeface="Century Gothic"/>
              </a:rPr>
              <a:t>What can be computed?</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0070C0"/>
                </a:solidFill>
                <a:latin typeface="Century Gothic"/>
                <a:ea typeface="Century Gothic"/>
                <a:cs typeface="Century Gothic"/>
                <a:sym typeface="Century Gothic"/>
              </a:rPr>
              <a:t>How do we reason with uncertain information?</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Philosophers staked out some of the fundamental ideas of AI, but the </a:t>
            </a:r>
            <a:r>
              <a:rPr b="1" lang="en-US" sz="1800" strike="noStrike">
                <a:solidFill>
                  <a:srgbClr val="404040"/>
                </a:solidFill>
                <a:latin typeface="Century Gothic"/>
                <a:ea typeface="Century Gothic"/>
                <a:cs typeface="Century Gothic"/>
                <a:sym typeface="Century Gothic"/>
              </a:rPr>
              <a:t>leap to a formal science required a level of mathematical formalization</a:t>
            </a:r>
            <a:r>
              <a:rPr b="0" lang="en-US" sz="1800" strike="noStrike">
                <a:solidFill>
                  <a:srgbClr val="404040"/>
                </a:solidFill>
                <a:latin typeface="Century Gothic"/>
                <a:ea typeface="Century Gothic"/>
                <a:cs typeface="Century Gothic"/>
                <a:sym typeface="Century Gothic"/>
              </a:rPr>
              <a:t> in three fundamental areas: logic, computation, and probability.</a:t>
            </a:r>
            <a:endParaRPr b="0" sz="1800" strike="noStrike">
              <a:solidFill>
                <a:srgbClr val="404040"/>
              </a:solidFill>
              <a:latin typeface="Century Gothic"/>
              <a:ea typeface="Century Gothic"/>
              <a:cs typeface="Century Gothic"/>
              <a:sym typeface="Century Gothic"/>
            </a:endParaRPr>
          </a:p>
          <a:p>
            <a:pPr indent="-123444"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Thomas Bayes (1702–1761) proposed a rule for updating probabilities in the light of new evidence. Bayes’ rule underlies most modern approaches to uncertain reasoning in AI systems</a:t>
            </a:r>
            <a:endParaRPr b="0" sz="1800" strike="noStrike">
              <a:solidFill>
                <a:srgbClr val="404040"/>
              </a:solidFill>
              <a:latin typeface="Century Gothic"/>
              <a:ea typeface="Century Gothic"/>
              <a:cs typeface="Century Gothic"/>
              <a:sym typeface="Century Gothic"/>
            </a:endParaRPr>
          </a:p>
          <a:p>
            <a:pPr indent="-123444"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The idea of formal logic can be traced back to the philosophers of ancient Greece, but its mathematical development really began with the work of George Boole (1815–1864), who worked out the details of propositional, or Boolean, logic (Boole, 1847).</a:t>
            </a:r>
            <a:endParaRPr b="0" sz="1800" strike="noStrike">
              <a:solidFill>
                <a:srgbClr val="404040"/>
              </a:solidFill>
              <a:latin typeface="Century Gothic"/>
              <a:ea typeface="Century Gothic"/>
              <a:cs typeface="Century Gothic"/>
              <a:sym typeface="Century Gothic"/>
            </a:endParaRPr>
          </a:p>
          <a:p>
            <a:pPr indent="-123444"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23444"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23444"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xEl>
                                              <p:pRg end="10" st="1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3"/>
          <p:cNvSpPr txBox="1"/>
          <p:nvPr>
            <p:ph idx="4294967295" type="title"/>
          </p:nvPr>
        </p:nvSpPr>
        <p:spPr>
          <a:xfrm>
            <a:off x="2593080" y="624240"/>
            <a:ext cx="8911440" cy="97848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Foundation of AI : </a:t>
            </a:r>
            <a:r>
              <a:rPr b="0" i="0" lang="en-US" sz="3600" u="none" cap="none" strike="noStrike">
                <a:solidFill>
                  <a:srgbClr val="262626"/>
                </a:solidFill>
                <a:latin typeface="Century Gothic"/>
                <a:ea typeface="Century Gothic"/>
                <a:cs typeface="Century Gothic"/>
                <a:sym typeface="Century Gothic"/>
              </a:rPr>
              <a:t>Neuroscience</a:t>
            </a:r>
            <a:endParaRPr b="0" i="0" sz="36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600"/>
              <a:buFont typeface="Arial"/>
              <a:buNone/>
            </a:pPr>
            <a:r>
              <a:t/>
            </a:r>
            <a:endParaRPr b="0" i="0" sz="36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600"/>
              <a:buFont typeface="Arial"/>
              <a:buNone/>
            </a:pPr>
            <a:r>
              <a:t/>
            </a:r>
            <a:endParaRPr b="0" i="0" sz="3600" u="none" cap="none" strike="noStrike">
              <a:solidFill>
                <a:srgbClr val="000000"/>
              </a:solidFill>
              <a:latin typeface="Century Gothic"/>
              <a:ea typeface="Century Gothic"/>
              <a:cs typeface="Century Gothic"/>
              <a:sym typeface="Century Gothic"/>
            </a:endParaRPr>
          </a:p>
        </p:txBody>
      </p:sp>
      <p:sp>
        <p:nvSpPr>
          <p:cNvPr id="249" name="Google Shape;249;p13"/>
          <p:cNvSpPr txBox="1"/>
          <p:nvPr>
            <p:ph idx="4294967295" type="body"/>
          </p:nvPr>
        </p:nvSpPr>
        <p:spPr>
          <a:xfrm>
            <a:off x="2742480" y="1605960"/>
            <a:ext cx="8964720" cy="4841280"/>
          </a:xfrm>
          <a:prstGeom prst="rect">
            <a:avLst/>
          </a:prstGeom>
          <a:noFill/>
          <a:ln>
            <a:noFill/>
          </a:ln>
        </p:spPr>
        <p:txBody>
          <a:bodyPr anchorCtr="0" anchor="t" bIns="45700" lIns="91425" spcFirstLastPara="1" rIns="91425" wrap="square" tIns="45700">
            <a:normAutofit fontScale="90000" lnSpcReduction="10000"/>
          </a:bodyPr>
          <a:lstStyle/>
          <a:p>
            <a:pPr indent="-343080" lvl="0" marL="343080" marR="0" rtl="0" algn="l">
              <a:lnSpc>
                <a:spcPct val="100000"/>
              </a:lnSpc>
              <a:spcBef>
                <a:spcPts val="0"/>
              </a:spcBef>
              <a:spcAft>
                <a:spcPts val="0"/>
              </a:spcAft>
              <a:buClr>
                <a:srgbClr val="A53010"/>
              </a:buClr>
              <a:buSzPct val="100000"/>
              <a:buFont typeface="Noto Sans Symbols"/>
              <a:buChar char="🠶"/>
            </a:pPr>
            <a:r>
              <a:rPr b="0" lang="en-US" sz="1800" strike="noStrike">
                <a:solidFill>
                  <a:srgbClr val="0070C0"/>
                </a:solidFill>
                <a:latin typeface="Century Gothic"/>
                <a:ea typeface="Century Gothic"/>
                <a:cs typeface="Century Gothic"/>
                <a:sym typeface="Century Gothic"/>
              </a:rPr>
              <a:t>How do brains process information?</a:t>
            </a:r>
            <a:endParaRPr b="0" sz="1800" strike="noStrike">
              <a:solidFill>
                <a:srgbClr val="404040"/>
              </a:solidFill>
              <a:latin typeface="Century Gothic"/>
              <a:ea typeface="Century Gothic"/>
              <a:cs typeface="Century Gothic"/>
              <a:sym typeface="Century Gothic"/>
            </a:endParaRPr>
          </a:p>
          <a:p>
            <a:pPr indent="-125729"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Neuroscience is the study of the nervous system, particularly the brain.</a:t>
            </a:r>
            <a:endParaRPr b="0" sz="1800" strike="noStrike">
              <a:solidFill>
                <a:srgbClr val="404040"/>
              </a:solidFill>
              <a:latin typeface="Century Gothic"/>
              <a:ea typeface="Century Gothic"/>
              <a:cs typeface="Century Gothic"/>
              <a:sym typeface="Century Gothic"/>
            </a:endParaRPr>
          </a:p>
          <a:p>
            <a:pPr indent="-125729"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The measurement of intact brain activity began in 1929 with the invention by Hans Berger of the electroencephalograph (EEG). </a:t>
            </a:r>
            <a:endParaRPr b="0" sz="1800" strike="noStrike">
              <a:solidFill>
                <a:srgbClr val="404040"/>
              </a:solidFill>
              <a:latin typeface="Century Gothic"/>
              <a:ea typeface="Century Gothic"/>
              <a:cs typeface="Century Gothic"/>
              <a:sym typeface="Century Gothic"/>
            </a:endParaRPr>
          </a:p>
          <a:p>
            <a:pPr indent="-125729"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The recent development of functional magnetic resonance imaging (fMRI) (Ogawa et al., 1990; Cabeza and Nyberg, 2001) is giving neuroscientists unprecedentedly detailed images of brain activity, enabling measurements that correspond in interesting ways to ongoing cognitive processes.</a:t>
            </a:r>
            <a:endParaRPr b="0" sz="1800" strike="noStrike">
              <a:solidFill>
                <a:srgbClr val="404040"/>
              </a:solidFill>
              <a:latin typeface="Century Gothic"/>
              <a:ea typeface="Century Gothic"/>
              <a:cs typeface="Century Gothic"/>
              <a:sym typeface="Century Gothic"/>
            </a:endParaRPr>
          </a:p>
          <a:p>
            <a:pPr indent="-125729"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25729"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1" lang="en-US" sz="1800" strike="noStrike">
                <a:solidFill>
                  <a:srgbClr val="404040"/>
                </a:solidFill>
                <a:latin typeface="Century Gothic"/>
                <a:ea typeface="Century Gothic"/>
                <a:cs typeface="Century Gothic"/>
                <a:sym typeface="Century Gothic"/>
              </a:rPr>
              <a:t>Note: </a:t>
            </a:r>
            <a:r>
              <a:rPr b="0" lang="en-US" sz="1800" strike="noStrike">
                <a:solidFill>
                  <a:srgbClr val="404040"/>
                </a:solidFill>
                <a:latin typeface="Century Gothic"/>
                <a:ea typeface="Century Gothic"/>
                <a:cs typeface="Century Gothic"/>
                <a:sym typeface="Century Gothic"/>
              </a:rPr>
              <a:t>Even with a computer of unlimited capacity, we still would not know how to achieve the brain’s level of intelligence.</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9">
                                            <p:txEl>
                                              <p:pRg end="9" st="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14"/>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Foundation of AI : </a:t>
            </a:r>
            <a:r>
              <a:rPr b="0" i="0" lang="en-US" sz="3200" u="none" cap="none" strike="noStrike">
                <a:solidFill>
                  <a:srgbClr val="262626"/>
                </a:solidFill>
                <a:latin typeface="Century Gothic"/>
                <a:ea typeface="Century Gothic"/>
                <a:cs typeface="Century Gothic"/>
                <a:sym typeface="Century Gothic"/>
              </a:rPr>
              <a:t>Computer engineering</a:t>
            </a:r>
            <a:endParaRPr b="0" i="0" sz="32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200"/>
              <a:buFont typeface="Arial"/>
              <a:buNone/>
            </a:pPr>
            <a:r>
              <a:t/>
            </a:r>
            <a:endParaRPr b="0" i="0" sz="3200" u="none" cap="none" strike="noStrike">
              <a:solidFill>
                <a:srgbClr val="000000"/>
              </a:solidFill>
              <a:latin typeface="Century Gothic"/>
              <a:ea typeface="Century Gothic"/>
              <a:cs typeface="Century Gothic"/>
              <a:sym typeface="Century Gothic"/>
            </a:endParaRPr>
          </a:p>
        </p:txBody>
      </p:sp>
      <p:sp>
        <p:nvSpPr>
          <p:cNvPr id="255" name="Google Shape;255;p14"/>
          <p:cNvSpPr txBox="1"/>
          <p:nvPr>
            <p:ph idx="4294967295" type="body"/>
          </p:nvPr>
        </p:nvSpPr>
        <p:spPr>
          <a:xfrm>
            <a:off x="2719800" y="1587960"/>
            <a:ext cx="8987040" cy="490464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lang="en-US" sz="1800" strike="noStrike">
                <a:solidFill>
                  <a:srgbClr val="0070C0"/>
                </a:solidFill>
                <a:latin typeface="Century Gothic"/>
                <a:ea typeface="Century Gothic"/>
                <a:cs typeface="Century Gothic"/>
                <a:sym typeface="Century Gothic"/>
              </a:rPr>
              <a:t>How can we build an efficient computer?</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For artificial intelligence to succeed, we need two things: </a:t>
            </a:r>
            <a:r>
              <a:rPr b="1" lang="en-US" sz="1800" strike="noStrike">
                <a:solidFill>
                  <a:srgbClr val="404040"/>
                </a:solidFill>
                <a:latin typeface="Century Gothic"/>
                <a:ea typeface="Century Gothic"/>
                <a:cs typeface="Century Gothic"/>
                <a:sym typeface="Century Gothic"/>
              </a:rPr>
              <a:t>intelligence and an artifact.</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The computer has been the artifact of choice. The first operational computer was the electromechanical Heath Robinson, built in 1940 by Alan Turing’s team for a single purpose: </a:t>
            </a:r>
            <a:r>
              <a:rPr b="1" lang="en-US" sz="1800" strike="noStrike">
                <a:solidFill>
                  <a:srgbClr val="404040"/>
                </a:solidFill>
                <a:latin typeface="Century Gothic"/>
                <a:ea typeface="Century Gothic"/>
                <a:cs typeface="Century Gothic"/>
                <a:sym typeface="Century Gothic"/>
              </a:rPr>
              <a:t>deciphering German messages.</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Of course, there were calculating devices before the electronic computer.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Charles Babbage (1792–1871) Analytical Engine was far more ambitious: it included addressable memory, stored programs, and conditional jumps.</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15"/>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Foundation of AI : </a:t>
            </a:r>
            <a:r>
              <a:rPr b="0" i="0" lang="en-US" sz="3600" u="none" cap="none" strike="noStrike">
                <a:solidFill>
                  <a:srgbClr val="262626"/>
                </a:solidFill>
                <a:latin typeface="Century Gothic"/>
                <a:ea typeface="Century Gothic"/>
                <a:cs typeface="Century Gothic"/>
                <a:sym typeface="Century Gothic"/>
              </a:rPr>
              <a:t>Control theory </a:t>
            </a:r>
            <a:endParaRPr b="0" i="0" sz="36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600"/>
              <a:buFont typeface="Arial"/>
              <a:buNone/>
            </a:pPr>
            <a:r>
              <a:t/>
            </a:r>
            <a:endParaRPr b="0" i="0" sz="36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600"/>
              <a:buFont typeface="Arial"/>
              <a:buNone/>
            </a:pPr>
            <a:r>
              <a:t/>
            </a:r>
            <a:endParaRPr b="0" i="0" sz="3600" u="none" cap="none" strike="noStrike">
              <a:solidFill>
                <a:srgbClr val="000000"/>
              </a:solidFill>
              <a:latin typeface="Century Gothic"/>
              <a:ea typeface="Century Gothic"/>
              <a:cs typeface="Century Gothic"/>
              <a:sym typeface="Century Gothic"/>
            </a:endParaRPr>
          </a:p>
          <a:p>
            <a:pPr indent="0" lvl="0" marL="0" marR="0" rtl="0" algn="l">
              <a:lnSpc>
                <a:spcPct val="100000"/>
              </a:lnSpc>
              <a:spcBef>
                <a:spcPts val="0"/>
              </a:spcBef>
              <a:spcAft>
                <a:spcPts val="0"/>
              </a:spcAft>
              <a:buClr>
                <a:schemeClr val="dk1"/>
              </a:buClr>
              <a:buSzPts val="3600"/>
              <a:buFont typeface="Arial"/>
              <a:buNone/>
            </a:pPr>
            <a:r>
              <a:t/>
            </a:r>
            <a:endParaRPr b="0" i="0" sz="3600" u="none" cap="none" strike="noStrike">
              <a:solidFill>
                <a:srgbClr val="000000"/>
              </a:solidFill>
              <a:latin typeface="Century Gothic"/>
              <a:ea typeface="Century Gothic"/>
              <a:cs typeface="Century Gothic"/>
              <a:sym typeface="Century Gothic"/>
            </a:endParaRPr>
          </a:p>
        </p:txBody>
      </p:sp>
      <p:sp>
        <p:nvSpPr>
          <p:cNvPr id="261" name="Google Shape;261;p15"/>
          <p:cNvSpPr txBox="1"/>
          <p:nvPr>
            <p:ph idx="4294967295" type="body"/>
          </p:nvPr>
        </p:nvSpPr>
        <p:spPr>
          <a:xfrm>
            <a:off x="2679480" y="1605960"/>
            <a:ext cx="8946720" cy="4678920"/>
          </a:xfrm>
          <a:prstGeom prst="rect">
            <a:avLst/>
          </a:prstGeom>
          <a:noFill/>
          <a:ln>
            <a:noFill/>
          </a:ln>
        </p:spPr>
        <p:txBody>
          <a:bodyPr anchorCtr="0" anchor="t" bIns="45700" lIns="91425" spcFirstLastPara="1" rIns="91425" wrap="square" tIns="45700">
            <a:no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lang="en-US" sz="1800" strike="noStrike">
                <a:solidFill>
                  <a:srgbClr val="0070C0"/>
                </a:solidFill>
                <a:latin typeface="Century Gothic"/>
                <a:ea typeface="Century Gothic"/>
                <a:cs typeface="Century Gothic"/>
                <a:sym typeface="Century Gothic"/>
              </a:rPr>
              <a:t>How can artifacts operate under their own control?</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Ktesibios of Alexandria (c. 250 B.C.) built the first self-controlling machine: a water clock with a regulator that maintained a constant flow rate. This invention changed the definition of what an artifact could do.</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Other examples of self-regulating feedback control systems include the steam </a:t>
            </a:r>
            <a:r>
              <a:rPr b="1" lang="en-US" sz="1800" strike="noStrike">
                <a:solidFill>
                  <a:srgbClr val="404040"/>
                </a:solidFill>
                <a:latin typeface="Century Gothic"/>
                <a:ea typeface="Century Gothic"/>
                <a:cs typeface="Century Gothic"/>
                <a:sym typeface="Century Gothic"/>
              </a:rPr>
              <a:t>engine governor, created by James Watt </a:t>
            </a:r>
            <a:r>
              <a:rPr b="0" lang="en-US" sz="1800" strike="noStrike">
                <a:solidFill>
                  <a:srgbClr val="404040"/>
                </a:solidFill>
                <a:latin typeface="Century Gothic"/>
                <a:ea typeface="Century Gothic"/>
                <a:cs typeface="Century Gothic"/>
                <a:sym typeface="Century Gothic"/>
              </a:rPr>
              <a:t>(1736–1819), and the </a:t>
            </a:r>
            <a:r>
              <a:rPr b="1" lang="en-US" sz="1800" strike="noStrike">
                <a:solidFill>
                  <a:srgbClr val="404040"/>
                </a:solidFill>
                <a:latin typeface="Century Gothic"/>
                <a:ea typeface="Century Gothic"/>
                <a:cs typeface="Century Gothic"/>
                <a:sym typeface="Century Gothic"/>
              </a:rPr>
              <a:t>thermostat,</a:t>
            </a:r>
            <a:r>
              <a:rPr b="0" lang="en-US" sz="1800" strike="noStrike">
                <a:solidFill>
                  <a:srgbClr val="404040"/>
                </a:solidFill>
                <a:latin typeface="Century Gothic"/>
                <a:ea typeface="Century Gothic"/>
                <a:cs typeface="Century Gothic"/>
                <a:sym typeface="Century Gothic"/>
              </a:rPr>
              <a:t> invented by Cornelis Drebbel (1572–1633), who also invented the submarine.</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228600" lvl="0" marL="228600" marR="0" rtl="0" algn="l">
              <a:lnSpc>
                <a:spcPct val="100000"/>
              </a:lnSpc>
              <a:spcBef>
                <a:spcPts val="1000"/>
              </a:spcBef>
              <a:spcAft>
                <a:spcPts val="0"/>
              </a:spcAft>
              <a:buClr>
                <a:srgbClr val="404040"/>
              </a:buClr>
              <a:buSzPts val="1800"/>
              <a:buFont typeface="Arial"/>
              <a:buChar char="•"/>
            </a:pPr>
            <a:r>
              <a:rPr b="1" lang="en-US" sz="1800" strike="noStrike">
                <a:solidFill>
                  <a:srgbClr val="404040"/>
                </a:solidFill>
                <a:latin typeface="Century Gothic"/>
                <a:ea typeface="Century Gothic"/>
                <a:cs typeface="Century Gothic"/>
                <a:sym typeface="Century Gothic"/>
              </a:rPr>
              <a:t>Linguistics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0070C0"/>
                </a:solidFill>
                <a:latin typeface="Century Gothic"/>
                <a:ea typeface="Century Gothic"/>
                <a:cs typeface="Century Gothic"/>
                <a:sym typeface="Century Gothic"/>
              </a:rPr>
              <a:t>How does language relate to thought?</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Understanding language requires an understanding of the subject matter and context, not just an understanding of the structure of sentences.</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0"/>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0"/>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0"/>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13" st="1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16"/>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The History of AI</a:t>
            </a:r>
            <a:endParaRPr b="0" i="0" sz="3600" u="none" cap="none" strike="noStrike">
              <a:solidFill>
                <a:srgbClr val="000000"/>
              </a:solidFill>
              <a:latin typeface="Century Gothic"/>
              <a:ea typeface="Century Gothic"/>
              <a:cs typeface="Century Gothic"/>
              <a:sym typeface="Century Gothic"/>
            </a:endParaRPr>
          </a:p>
        </p:txBody>
      </p:sp>
      <p:sp>
        <p:nvSpPr>
          <p:cNvPr id="267" name="Google Shape;267;p16"/>
          <p:cNvSpPr txBox="1"/>
          <p:nvPr>
            <p:ph idx="4294967295" type="body"/>
          </p:nvPr>
        </p:nvSpPr>
        <p:spPr>
          <a:xfrm>
            <a:off x="2679480" y="1547280"/>
            <a:ext cx="8955720" cy="5003640"/>
          </a:xfrm>
          <a:prstGeom prst="rect">
            <a:avLst/>
          </a:prstGeom>
          <a:noFill/>
          <a:ln>
            <a:noFill/>
          </a:ln>
        </p:spPr>
        <p:txBody>
          <a:bodyPr anchorCtr="0" anchor="t" bIns="45700" lIns="91425" spcFirstLastPara="1" rIns="91425" wrap="square" tIns="45700">
            <a:normAutofit fontScale="81500" lnSpcReduction="20000"/>
          </a:bodyPr>
          <a:lstStyle/>
          <a:p>
            <a:pPr indent="-228600" lvl="0" marL="228600" marR="0" rtl="0" algn="l">
              <a:lnSpc>
                <a:spcPct val="100000"/>
              </a:lnSpc>
              <a:spcBef>
                <a:spcPts val="0"/>
              </a:spcBef>
              <a:spcAft>
                <a:spcPts val="0"/>
              </a:spcAft>
              <a:buClr>
                <a:srgbClr val="404040"/>
              </a:buClr>
              <a:buSzPct val="100000"/>
              <a:buFont typeface="Arial"/>
              <a:buChar char="•"/>
            </a:pPr>
            <a:r>
              <a:rPr b="1" lang="en-US" sz="1800" strike="noStrike">
                <a:solidFill>
                  <a:srgbClr val="404040"/>
                </a:solidFill>
                <a:latin typeface="Century Gothic"/>
                <a:ea typeface="Century Gothic"/>
                <a:cs typeface="Century Gothic"/>
                <a:sym typeface="Century Gothic"/>
              </a:rPr>
              <a:t>The gestation of artificial intelligence (1943–1955)</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The first work that is now generally recognized as AI was done by Warren McCulloch and Walter Pitts (1943). </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They drew on three sources: </a:t>
            </a:r>
            <a:endParaRPr b="0" sz="1800"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ct val="100000"/>
              <a:buFont typeface="Noto Sans Symbols"/>
              <a:buChar char="🠶"/>
            </a:pPr>
            <a:r>
              <a:rPr b="0" i="0" lang="en-US" sz="1600" u="none" cap="none" strike="noStrike">
                <a:solidFill>
                  <a:srgbClr val="404040"/>
                </a:solidFill>
                <a:latin typeface="Century Gothic"/>
                <a:ea typeface="Century Gothic"/>
                <a:cs typeface="Century Gothic"/>
                <a:sym typeface="Century Gothic"/>
              </a:rPr>
              <a:t>knowledge of the basic physiology</a:t>
            </a:r>
            <a:endParaRPr b="0" i="0" sz="16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ct val="100000"/>
              <a:buFont typeface="Noto Sans Symbols"/>
              <a:buChar char="🠶"/>
            </a:pPr>
            <a:r>
              <a:rPr b="0" i="0" lang="en-US" sz="1600" u="none" cap="none" strike="noStrike">
                <a:solidFill>
                  <a:srgbClr val="404040"/>
                </a:solidFill>
                <a:latin typeface="Century Gothic"/>
                <a:ea typeface="Century Gothic"/>
                <a:cs typeface="Century Gothic"/>
                <a:sym typeface="Century Gothic"/>
              </a:rPr>
              <a:t>function of neurons in the brain; a formal analysis of propositional logic</a:t>
            </a:r>
            <a:endParaRPr b="0" i="0" sz="16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ct val="100000"/>
              <a:buFont typeface="Noto Sans Symbols"/>
              <a:buChar char="🠶"/>
            </a:pPr>
            <a:r>
              <a:rPr b="0" i="0" lang="en-US" sz="1600" u="none" cap="none" strike="noStrike">
                <a:solidFill>
                  <a:srgbClr val="404040"/>
                </a:solidFill>
                <a:latin typeface="Century Gothic"/>
                <a:ea typeface="Century Gothic"/>
                <a:cs typeface="Century Gothic"/>
                <a:sym typeface="Century Gothic"/>
              </a:rPr>
              <a:t>Turing’s theory of computation.</a:t>
            </a:r>
            <a:endParaRPr b="0" i="0" sz="1600" u="none" cap="none" strike="noStrike">
              <a:solidFill>
                <a:srgbClr val="404040"/>
              </a:solidFill>
              <a:latin typeface="Century Gothic"/>
              <a:ea typeface="Century Gothic"/>
              <a:cs typeface="Century Gothic"/>
              <a:sym typeface="Century Gothic"/>
            </a:endParaRPr>
          </a:p>
          <a:p>
            <a:pPr indent="-145796" lvl="0" marL="228600" marR="0" rtl="0" algn="l">
              <a:lnSpc>
                <a:spcPct val="90000"/>
              </a:lnSpc>
              <a:spcBef>
                <a:spcPts val="1000"/>
              </a:spcBef>
              <a:spcAft>
                <a:spcPts val="0"/>
              </a:spcAft>
              <a:buClr>
                <a:schemeClr val="dk1"/>
              </a:buClr>
              <a:buSzPct val="100000"/>
              <a:buFont typeface="Arial"/>
              <a:buNone/>
            </a:pPr>
            <a:r>
              <a:t/>
            </a:r>
            <a:endParaRPr b="0" sz="16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They showed, for example, that any computable function could be computed by some network of connected neurons, and that all the logical connectives (and, or, not, etc.) could be implemented by simple net structures.</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McCulloch and Pitts also suggested that suitably defined networks could learn.</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Most influential work by Alan Turing: in his 1950 article </a:t>
            </a:r>
            <a:r>
              <a:rPr b="1" lang="en-US" sz="1800" strike="noStrike">
                <a:solidFill>
                  <a:srgbClr val="404040"/>
                </a:solidFill>
                <a:latin typeface="Century Gothic"/>
                <a:ea typeface="Century Gothic"/>
                <a:cs typeface="Century Gothic"/>
                <a:sym typeface="Century Gothic"/>
              </a:rPr>
              <a:t>“Computing Machinery and Intelligence.” </a:t>
            </a:r>
            <a:r>
              <a:rPr b="0" lang="en-US" sz="1800" strike="noStrike">
                <a:solidFill>
                  <a:srgbClr val="404040"/>
                </a:solidFill>
                <a:latin typeface="Century Gothic"/>
                <a:ea typeface="Century Gothic"/>
                <a:cs typeface="Century Gothic"/>
                <a:sym typeface="Century Gothic"/>
              </a:rPr>
              <a:t>Therein, he introduced the Turing Test, machine learning, genetic algorithms, and reinforcement learning.</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90000"/>
              </a:lnSpc>
              <a:spcBef>
                <a:spcPts val="1000"/>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90000"/>
              </a:lnSpc>
              <a:spcBef>
                <a:spcPts val="1000"/>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35445" lvl="0" marL="228600" marR="0" rtl="0" algn="l">
              <a:lnSpc>
                <a:spcPct val="90000"/>
              </a:lnSpc>
              <a:spcBef>
                <a:spcPts val="1000"/>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3" st="1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4" st="1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5" st="1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6" st="1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7" st="1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8" st="1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7">
                                            <p:txEl>
                                              <p:pRg end="19" st="1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17"/>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The birth of Artificial Intelligence (1956)</a:t>
            </a:r>
            <a:endParaRPr b="0" i="0" sz="3600" u="none" cap="none" strike="noStrike">
              <a:solidFill>
                <a:srgbClr val="000000"/>
              </a:solidFill>
              <a:latin typeface="Century Gothic"/>
              <a:ea typeface="Century Gothic"/>
              <a:cs typeface="Century Gothic"/>
              <a:sym typeface="Century Gothic"/>
            </a:endParaRPr>
          </a:p>
        </p:txBody>
      </p:sp>
      <p:sp>
        <p:nvSpPr>
          <p:cNvPr id="273" name="Google Shape;273;p17"/>
          <p:cNvSpPr txBox="1"/>
          <p:nvPr>
            <p:ph idx="4294967295" type="body"/>
          </p:nvPr>
        </p:nvSpPr>
        <p:spPr>
          <a:xfrm>
            <a:off x="2647800" y="1646640"/>
            <a:ext cx="9045720" cy="475128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McCarthy brings U.S. researchers together those are interested in automata theory, neural nets, and the study of intelligence.</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He organized a two-month workshop at Dartmouth in the summer of 1956.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The workshop is particularly for development in AI.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The conclusion: From now, AI treat as a separate field due to</a:t>
            </a:r>
            <a:endParaRPr b="0" sz="1800"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1600"/>
              <a:buFont typeface="Noto Sans Symbols"/>
              <a:buChar char="🠶"/>
            </a:pPr>
            <a:r>
              <a:rPr b="0" i="0" lang="en-US" sz="1600" u="none" cap="none" strike="noStrike">
                <a:solidFill>
                  <a:srgbClr val="0070C0"/>
                </a:solidFill>
                <a:latin typeface="Century Gothic"/>
                <a:ea typeface="Century Gothic"/>
                <a:cs typeface="Century Gothic"/>
                <a:sym typeface="Century Gothic"/>
              </a:rPr>
              <a:t>Duplicating human faculties such as creativity, self-improvement, and language use. None of the other fields were addressing these issues.</a:t>
            </a:r>
            <a:endParaRPr b="0" i="0" sz="16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1600"/>
              <a:buFont typeface="Noto Sans Symbols"/>
              <a:buChar char="🠶"/>
            </a:pPr>
            <a:r>
              <a:rPr b="0" i="0" lang="en-US" sz="1600" u="none" cap="none" strike="noStrike">
                <a:solidFill>
                  <a:srgbClr val="0070C0"/>
                </a:solidFill>
                <a:latin typeface="Century Gothic"/>
                <a:ea typeface="Century Gothic"/>
                <a:cs typeface="Century Gothic"/>
                <a:sym typeface="Century Gothic"/>
              </a:rPr>
              <a:t>AI is the only field to attempt to build machines that will function autonomously in complex, changing environments.</a:t>
            </a:r>
            <a:endParaRPr b="0" i="0" sz="1600" u="none" cap="none" strike="noStrike">
              <a:solidFill>
                <a:srgbClr val="404040"/>
              </a:solidFill>
              <a:latin typeface="Century Gothic"/>
              <a:ea typeface="Century Gothic"/>
              <a:cs typeface="Century Gothic"/>
              <a:sym typeface="Century Gothic"/>
            </a:endParaRPr>
          </a:p>
          <a:p>
            <a:pPr indent="-127000" lvl="0" marL="228600" marR="0" rtl="0" algn="l">
              <a:lnSpc>
                <a:spcPct val="90000"/>
              </a:lnSpc>
              <a:spcBef>
                <a:spcPts val="1000"/>
              </a:spcBef>
              <a:spcAft>
                <a:spcPts val="0"/>
              </a:spcAft>
              <a:buClr>
                <a:schemeClr val="dk1"/>
              </a:buClr>
              <a:buSzPts val="1600"/>
              <a:buFont typeface="Arial"/>
              <a:buNone/>
            </a:pPr>
            <a:r>
              <a:t/>
            </a:r>
            <a:endParaRPr b="0" sz="1600" strike="noStrike">
              <a:solidFill>
                <a:srgbClr val="404040"/>
              </a:solidFill>
              <a:latin typeface="Century Gothic"/>
              <a:ea typeface="Century Gothic"/>
              <a:cs typeface="Century Gothic"/>
              <a:sym typeface="Century Gothic"/>
            </a:endParaRPr>
          </a:p>
          <a:p>
            <a:pPr indent="-127000" lvl="0" marL="228600" marR="0" rtl="0" algn="l">
              <a:lnSpc>
                <a:spcPct val="90000"/>
              </a:lnSpc>
              <a:spcBef>
                <a:spcPts val="1000"/>
              </a:spcBef>
              <a:spcAft>
                <a:spcPts val="0"/>
              </a:spcAft>
              <a:buClr>
                <a:schemeClr val="dk1"/>
              </a:buClr>
              <a:buSzPts val="1600"/>
              <a:buFont typeface="Arial"/>
              <a:buNone/>
            </a:pPr>
            <a:r>
              <a:t/>
            </a:r>
            <a:endParaRPr b="0" sz="1600" strike="noStrike">
              <a:solidFill>
                <a:srgbClr val="404040"/>
              </a:solidFill>
              <a:latin typeface="Century Gothic"/>
              <a:ea typeface="Century Gothic"/>
              <a:cs typeface="Century Gothic"/>
              <a:sym typeface="Century Gothic"/>
            </a:endParaRPr>
          </a:p>
          <a:p>
            <a:pPr indent="-127000" lvl="0" marL="228600" marR="0" rtl="0" algn="l">
              <a:lnSpc>
                <a:spcPct val="100000"/>
              </a:lnSpc>
              <a:spcBef>
                <a:spcPts val="1001"/>
              </a:spcBef>
              <a:spcAft>
                <a:spcPts val="0"/>
              </a:spcAft>
              <a:buClr>
                <a:schemeClr val="dk1"/>
              </a:buClr>
              <a:buSzPts val="1600"/>
              <a:buFont typeface="Arial"/>
              <a:buNone/>
            </a:pPr>
            <a:r>
              <a:t/>
            </a:r>
            <a:endParaRPr b="0" sz="1600" strike="noStrike">
              <a:solidFill>
                <a:srgbClr val="404040"/>
              </a:solidFill>
              <a:latin typeface="Century Gothic"/>
              <a:ea typeface="Century Gothic"/>
              <a:cs typeface="Century Gothic"/>
              <a:sym typeface="Century Gothic"/>
            </a:endParaRPr>
          </a:p>
          <a:p>
            <a:pPr indent="-127000" lvl="0" marL="228600" marR="0" rtl="0" algn="l">
              <a:lnSpc>
                <a:spcPct val="100000"/>
              </a:lnSpc>
              <a:spcBef>
                <a:spcPts val="1001"/>
              </a:spcBef>
              <a:spcAft>
                <a:spcPts val="0"/>
              </a:spcAft>
              <a:buClr>
                <a:schemeClr val="dk1"/>
              </a:buClr>
              <a:buSzPts val="1600"/>
              <a:buFont typeface="Arial"/>
              <a:buNone/>
            </a:pPr>
            <a:r>
              <a:t/>
            </a:r>
            <a:endParaRPr b="0" sz="1600" strike="noStrike">
              <a:solidFill>
                <a:srgbClr val="404040"/>
              </a:solidFill>
              <a:latin typeface="Century Gothic"/>
              <a:ea typeface="Century Gothic"/>
              <a:cs typeface="Century Gothic"/>
              <a:sym typeface="Century Gothic"/>
            </a:endParaRPr>
          </a:p>
          <a:p>
            <a:pPr indent="-127000" lvl="0" marL="228600" marR="0" rtl="0" algn="l">
              <a:lnSpc>
                <a:spcPct val="100000"/>
              </a:lnSpc>
              <a:spcBef>
                <a:spcPts val="1001"/>
              </a:spcBef>
              <a:spcAft>
                <a:spcPts val="0"/>
              </a:spcAft>
              <a:buClr>
                <a:schemeClr val="dk1"/>
              </a:buClr>
              <a:buSzPts val="1600"/>
              <a:buFont typeface="Arial"/>
              <a:buNone/>
            </a:pPr>
            <a:r>
              <a:t/>
            </a:r>
            <a:endParaRPr b="0" sz="1600" strike="noStrike">
              <a:solidFill>
                <a:srgbClr val="404040"/>
              </a:solidFill>
              <a:latin typeface="Century Gothic"/>
              <a:ea typeface="Century Gothic"/>
              <a:cs typeface="Century Gothic"/>
              <a:sym typeface="Century Gothic"/>
            </a:endParaRPr>
          </a:p>
          <a:p>
            <a:pPr indent="-127000" lvl="0" marL="228600" marR="0" rtl="0" algn="l">
              <a:lnSpc>
                <a:spcPct val="100000"/>
              </a:lnSpc>
              <a:spcBef>
                <a:spcPts val="1001"/>
              </a:spcBef>
              <a:spcAft>
                <a:spcPts val="0"/>
              </a:spcAft>
              <a:buClr>
                <a:schemeClr val="dk1"/>
              </a:buClr>
              <a:buSzPts val="1600"/>
              <a:buFont typeface="Arial"/>
              <a:buNone/>
            </a:pPr>
            <a:r>
              <a:t/>
            </a:r>
            <a:endParaRPr b="0" sz="16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13" st="1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3">
                                            <p:txEl>
                                              <p:pRg end="14" st="1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18"/>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Early enthusiasm, great expectations (1952–1969)</a:t>
            </a:r>
            <a:endParaRPr b="0" i="0" sz="3600" u="none" cap="none" strike="noStrike">
              <a:solidFill>
                <a:srgbClr val="000000"/>
              </a:solidFill>
              <a:latin typeface="Century Gothic"/>
              <a:ea typeface="Century Gothic"/>
              <a:cs typeface="Century Gothic"/>
              <a:sym typeface="Century Gothic"/>
            </a:endParaRPr>
          </a:p>
        </p:txBody>
      </p:sp>
      <p:sp>
        <p:nvSpPr>
          <p:cNvPr id="279" name="Google Shape;279;p18"/>
          <p:cNvSpPr txBox="1"/>
          <p:nvPr>
            <p:ph idx="4294967295" type="body"/>
          </p:nvPr>
        </p:nvSpPr>
        <p:spPr>
          <a:xfrm>
            <a:off x="2638800" y="1800000"/>
            <a:ext cx="9077400" cy="476028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The intellectual establishment, by and large, preferred to believe that “a machine can never do X.” (a long list of X’s gathered by Turing.)</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 </a:t>
            </a:r>
            <a:r>
              <a:rPr b="1" lang="en-US" sz="1800" strike="noStrike">
                <a:solidFill>
                  <a:srgbClr val="404040"/>
                </a:solidFill>
                <a:latin typeface="Century Gothic"/>
                <a:ea typeface="Century Gothic"/>
                <a:cs typeface="Century Gothic"/>
                <a:sym typeface="Century Gothic"/>
              </a:rPr>
              <a:t>AI researchers naturally responded by demonstrating one X after another.</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 John McCarthy referred to this period as the “Look, Ma, no hands!” era.</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Starting in 1952, Arthur Samuel wrote a series of programs for checkers (draughts) that eventually learned to play at a strong amateur level.</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In MIT AI Lab Memo No. 1, McCarthy defined the high-level  language </a:t>
            </a:r>
            <a:r>
              <a:rPr b="1" lang="en-US" sz="1800" strike="noStrike">
                <a:solidFill>
                  <a:srgbClr val="404040"/>
                </a:solidFill>
                <a:latin typeface="Century Gothic"/>
                <a:ea typeface="Century Gothic"/>
                <a:cs typeface="Century Gothic"/>
                <a:sym typeface="Century Gothic"/>
              </a:rPr>
              <a:t>Lisp</a:t>
            </a:r>
            <a:r>
              <a:rPr b="0" lang="en-US" sz="1800" strike="noStrike">
                <a:solidFill>
                  <a:srgbClr val="404040"/>
                </a:solidFill>
                <a:latin typeface="Century Gothic"/>
                <a:ea typeface="Century Gothic"/>
                <a:cs typeface="Century Gothic"/>
                <a:sym typeface="Century Gothic"/>
              </a:rPr>
              <a:t>, which was to become LISP the dominant AI programming language for the next 30 Years.</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9">
                                            <p:txEl>
                                              <p:pRg end="10" st="1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9"/>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A dose of reality (1966–1973)</a:t>
            </a:r>
            <a:endParaRPr b="0" i="0" sz="3600" u="none" cap="none" strike="noStrike">
              <a:solidFill>
                <a:srgbClr val="000000"/>
              </a:solidFill>
              <a:latin typeface="Century Gothic"/>
              <a:ea typeface="Century Gothic"/>
              <a:cs typeface="Century Gothic"/>
              <a:sym typeface="Century Gothic"/>
            </a:endParaRPr>
          </a:p>
        </p:txBody>
      </p:sp>
      <p:sp>
        <p:nvSpPr>
          <p:cNvPr id="285" name="Google Shape;285;p19"/>
          <p:cNvSpPr txBox="1"/>
          <p:nvPr>
            <p:ph idx="4294967295" type="body"/>
          </p:nvPr>
        </p:nvSpPr>
        <p:spPr>
          <a:xfrm>
            <a:off x="2688480" y="1669320"/>
            <a:ext cx="9018720" cy="482328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The following statement by Herbert Simon in 1957 is often quoted:</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It is not my aim to surprise or shock you—but the simplest way I can summarize is to say that there are now in the world machines that think, that learn and that create.</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 Moreover, </a:t>
            </a:r>
            <a:r>
              <a:rPr b="1" lang="en-US" sz="1800" strike="noStrike">
                <a:solidFill>
                  <a:srgbClr val="404040"/>
                </a:solidFill>
                <a:latin typeface="Century Gothic"/>
                <a:ea typeface="Century Gothic"/>
                <a:cs typeface="Century Gothic"/>
                <a:sym typeface="Century Gothic"/>
              </a:rPr>
              <a:t>their ability to do these things is going to increase rapidly</a:t>
            </a:r>
            <a:r>
              <a:rPr b="0" lang="en-US" sz="1800" strike="noStrike">
                <a:solidFill>
                  <a:srgbClr val="404040"/>
                </a:solidFill>
                <a:latin typeface="Century Gothic"/>
                <a:ea typeface="Century Gothic"/>
                <a:cs typeface="Century Gothic"/>
                <a:sym typeface="Century Gothic"/>
              </a:rPr>
              <a:t> until—in a visible future—the range of problems they can handle will be coextensive with the range to which the human mind has been applied.</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Simon also made more concrete predictions: that within 10 years a computer would be chess champion, and a significant mathematical theorem would be proved by machine.</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 These predictions came true (or approximately true) within 40 years rather than 10.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1" lang="en-US" sz="1800" strike="noStrike">
                <a:solidFill>
                  <a:srgbClr val="FF0000"/>
                </a:solidFill>
                <a:latin typeface="Century Gothic"/>
                <a:ea typeface="Century Gothic"/>
                <a:cs typeface="Century Gothic"/>
                <a:sym typeface="Century Gothic"/>
              </a:rPr>
              <a:t>These early AI systems turned out to fail miserably when tried out on wider selections of problems and on more difficult problems.</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
          <p:cNvSpPr txBox="1"/>
          <p:nvPr>
            <p:ph idx="1" type="subTitle"/>
          </p:nvPr>
        </p:nvSpPr>
        <p:spPr>
          <a:xfrm>
            <a:off x="3280560" y="2674713"/>
            <a:ext cx="8911440" cy="1280520"/>
          </a:xfrm>
          <a:prstGeom prst="rect">
            <a:avLst/>
          </a:prstGeom>
          <a:noFill/>
          <a:ln>
            <a:noFill/>
          </a:ln>
        </p:spPr>
        <p:txBody>
          <a:bodyPr anchorCtr="0" anchor="ctr" bIns="0" lIns="0" spcFirstLastPara="1" rIns="0" wrap="square" tIns="0">
            <a:noAutofit/>
          </a:bodyPr>
          <a:lstStyle/>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a) </a:t>
            </a:r>
            <a:r>
              <a:rPr b="1" i="1" lang="en-US" sz="1800" u="none" cap="none" strike="noStrike">
                <a:solidFill>
                  <a:schemeClr val="dk1"/>
                </a:solidFill>
                <a:latin typeface="Arial"/>
                <a:ea typeface="Arial"/>
                <a:cs typeface="Arial"/>
                <a:sym typeface="Arial"/>
              </a:rPr>
              <a:t>Exams (70%)</a:t>
            </a:r>
            <a:endParaRPr b="1"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1. Mid Term-1 (20%)</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2. Mid Term-2 (20%)</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3. End Term (30%)</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b)</a:t>
            </a:r>
            <a:r>
              <a:rPr b="0" i="1" lang="en-US" sz="1800" u="none" cap="none" strike="noStrike">
                <a:solidFill>
                  <a:schemeClr val="dk1"/>
                </a:solidFill>
                <a:latin typeface="Arial"/>
                <a:ea typeface="Arial"/>
                <a:cs typeface="Arial"/>
                <a:sym typeface="Arial"/>
              </a:rPr>
              <a:t> </a:t>
            </a:r>
            <a:r>
              <a:rPr b="1" i="1" lang="en-US" sz="1800" u="none" cap="none" strike="noStrike">
                <a:solidFill>
                  <a:schemeClr val="dk1"/>
                </a:solidFill>
                <a:latin typeface="Arial"/>
                <a:ea typeface="Arial"/>
                <a:cs typeface="Arial"/>
                <a:sym typeface="Arial"/>
              </a:rPr>
              <a:t>Assignments (20%)</a:t>
            </a:r>
            <a:endParaRPr b="1"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1. Assignement-1 (10%)</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Assigned: After Mid Sem-1</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Submission: Before Mid Term -2</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2. Assignment- 2 (10%)</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Assigned: After Mid Term-2</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Submission: Before End Term</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c) </a:t>
            </a:r>
            <a:r>
              <a:rPr b="1" i="1" lang="en-US" sz="1800" u="none" cap="none" strike="noStrike">
                <a:solidFill>
                  <a:schemeClr val="dk1"/>
                </a:solidFill>
                <a:latin typeface="Arial"/>
                <a:ea typeface="Arial"/>
                <a:cs typeface="Arial"/>
                <a:sym typeface="Arial"/>
              </a:rPr>
              <a:t>Quizzes (10%)</a:t>
            </a:r>
            <a:endParaRPr b="1"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rPr b="0" i="0" lang="en-US" sz="1800" u="none" cap="none" strike="noStrike">
                <a:solidFill>
                  <a:schemeClr val="dk1"/>
                </a:solidFill>
                <a:latin typeface="Arial"/>
                <a:ea typeface="Arial"/>
                <a:cs typeface="Arial"/>
                <a:sym typeface="Arial"/>
              </a:rPr>
              <a:t> </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0"/>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AI becomes an industry (1980–present)</a:t>
            </a:r>
            <a:endParaRPr b="0" i="0" sz="3600" u="none" cap="none" strike="noStrike">
              <a:solidFill>
                <a:srgbClr val="000000"/>
              </a:solidFill>
              <a:latin typeface="Century Gothic"/>
              <a:ea typeface="Century Gothic"/>
              <a:cs typeface="Century Gothic"/>
              <a:sym typeface="Century Gothic"/>
            </a:endParaRPr>
          </a:p>
        </p:txBody>
      </p:sp>
      <p:sp>
        <p:nvSpPr>
          <p:cNvPr id="291" name="Google Shape;291;p20"/>
          <p:cNvSpPr txBox="1"/>
          <p:nvPr>
            <p:ph idx="4294967295" type="body"/>
          </p:nvPr>
        </p:nvSpPr>
        <p:spPr>
          <a:xfrm>
            <a:off x="2679480" y="1669320"/>
            <a:ext cx="8955720" cy="482328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The first successful commercial expert system, R1, began operation at the Digital Equipment Corporation (McDermott, 1982).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Overall, the AI industry boomed from a few million dollars in 1980 to billions of dollars in 1988, including hundreds of companies building expert systems, vision systems, robots, and software and hardware specialized for these purposes. </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FF0000"/>
                </a:solidFill>
                <a:latin typeface="Century Gothic"/>
                <a:ea typeface="Century Gothic"/>
                <a:cs typeface="Century Gothic"/>
                <a:sym typeface="Century Gothic"/>
              </a:rPr>
              <a:t>Soon after that came a period called the “</a:t>
            </a:r>
            <a:r>
              <a:rPr b="1" lang="en-US" sz="1800" strike="noStrike">
                <a:solidFill>
                  <a:srgbClr val="FF0000"/>
                </a:solidFill>
                <a:latin typeface="Century Gothic"/>
                <a:ea typeface="Century Gothic"/>
                <a:cs typeface="Century Gothic"/>
                <a:sym typeface="Century Gothic"/>
              </a:rPr>
              <a:t>AIWinter,</a:t>
            </a:r>
            <a:r>
              <a:rPr b="0" lang="en-US" sz="1800" strike="noStrike">
                <a:solidFill>
                  <a:srgbClr val="FF0000"/>
                </a:solidFill>
                <a:latin typeface="Century Gothic"/>
                <a:ea typeface="Century Gothic"/>
                <a:cs typeface="Century Gothic"/>
                <a:sym typeface="Century Gothic"/>
              </a:rPr>
              <a:t>” in which many companies fell by the wayside as they failed to deliver on extravagant promises.</a:t>
            </a:r>
            <a:endParaRPr b="0" sz="1800"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1"/>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The return of neural networks (1986–present)</a:t>
            </a:r>
            <a:endParaRPr b="0" i="0" sz="3600" u="none" cap="none" strike="noStrike">
              <a:solidFill>
                <a:srgbClr val="000000"/>
              </a:solidFill>
              <a:latin typeface="Century Gothic"/>
              <a:ea typeface="Century Gothic"/>
              <a:cs typeface="Century Gothic"/>
              <a:sym typeface="Century Gothic"/>
            </a:endParaRPr>
          </a:p>
        </p:txBody>
      </p:sp>
      <p:sp>
        <p:nvSpPr>
          <p:cNvPr id="297" name="Google Shape;297;p21"/>
          <p:cNvSpPr txBox="1"/>
          <p:nvPr>
            <p:ph idx="4294967295" type="body"/>
          </p:nvPr>
        </p:nvSpPr>
        <p:spPr>
          <a:xfrm>
            <a:off x="2593800" y="2196720"/>
            <a:ext cx="9086400" cy="4611240"/>
          </a:xfrm>
          <a:prstGeom prst="rect">
            <a:avLst/>
          </a:prstGeom>
          <a:noFill/>
          <a:ln>
            <a:noFill/>
          </a:ln>
        </p:spPr>
        <p:txBody>
          <a:bodyPr anchorCtr="0" anchor="t" bIns="45700" lIns="91425" spcFirstLastPara="1" rIns="91425" wrap="square" tIns="45700">
            <a:normAutofit fontScale="98000" lnSpcReduction="10000"/>
          </a:bodyPr>
          <a:lstStyle/>
          <a:p>
            <a:pPr indent="-343080" lvl="0" marL="343080" marR="0" rtl="0" algn="l">
              <a:lnSpc>
                <a:spcPct val="100000"/>
              </a:lnSpc>
              <a:spcBef>
                <a:spcPts val="0"/>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In the mid-1980s at least four different groups reinvented the </a:t>
            </a:r>
            <a:r>
              <a:rPr b="1" lang="en-US" sz="1800" strike="noStrike">
                <a:solidFill>
                  <a:srgbClr val="404040"/>
                </a:solidFill>
                <a:latin typeface="Century Gothic"/>
                <a:ea typeface="Century Gothic"/>
                <a:cs typeface="Century Gothic"/>
                <a:sym typeface="Century Gothic"/>
              </a:rPr>
              <a:t>back-propagation</a:t>
            </a:r>
            <a:r>
              <a:rPr b="0" lang="en-US" sz="1800" strike="noStrike">
                <a:solidFill>
                  <a:srgbClr val="404040"/>
                </a:solidFill>
                <a:latin typeface="Century Gothic"/>
                <a:ea typeface="Century Gothic"/>
                <a:cs typeface="Century Gothic"/>
                <a:sym typeface="Century Gothic"/>
              </a:rPr>
              <a:t> learning algorithm first found in 1969 by Bryson and Ho. </a:t>
            </a:r>
            <a:endParaRPr b="0" sz="1800" strike="noStrike">
              <a:solidFill>
                <a:srgbClr val="404040"/>
              </a:solidFill>
              <a:latin typeface="Century Gothic"/>
              <a:ea typeface="Century Gothic"/>
              <a:cs typeface="Century Gothic"/>
              <a:sym typeface="Century Gothic"/>
            </a:endParaRPr>
          </a:p>
          <a:p>
            <a:pPr indent="-116586"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The algorithm was applied to many learning problems in computer science and psychology.</a:t>
            </a:r>
            <a:endParaRPr b="0" sz="1800" strike="noStrike">
              <a:solidFill>
                <a:srgbClr val="404040"/>
              </a:solidFill>
              <a:latin typeface="Century Gothic"/>
              <a:ea typeface="Century Gothic"/>
              <a:cs typeface="Century Gothic"/>
              <a:sym typeface="Century Gothic"/>
            </a:endParaRPr>
          </a:p>
          <a:p>
            <a:pPr indent="-116586"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1" lang="en-US" sz="1800" strike="noStrike">
                <a:solidFill>
                  <a:srgbClr val="404040"/>
                </a:solidFill>
                <a:latin typeface="Century Gothic"/>
                <a:ea typeface="Century Gothic"/>
                <a:cs typeface="Century Gothic"/>
                <a:sym typeface="Century Gothic"/>
              </a:rPr>
              <a:t>AI adopts the scientific method (1987–present)</a:t>
            </a:r>
            <a:endParaRPr b="0" sz="1800" strike="noStrike">
              <a:solidFill>
                <a:srgbClr val="404040"/>
              </a:solidFill>
              <a:latin typeface="Century Gothic"/>
              <a:ea typeface="Century Gothic"/>
              <a:cs typeface="Century Gothic"/>
              <a:sym typeface="Century Gothic"/>
            </a:endParaRPr>
          </a:p>
          <a:p>
            <a:pPr indent="-116586"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AI was founded in part as a rebellion against the limitations of existing fields like control theory and statistics, but now it is embracing those fields.</a:t>
            </a:r>
            <a:endParaRPr b="0" sz="1800" strike="noStrike">
              <a:solidFill>
                <a:srgbClr val="404040"/>
              </a:solidFill>
              <a:latin typeface="Century Gothic"/>
              <a:ea typeface="Century Gothic"/>
              <a:cs typeface="Century Gothic"/>
              <a:sym typeface="Century Gothic"/>
            </a:endParaRPr>
          </a:p>
          <a:p>
            <a:pPr indent="-116586"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The emergence of intelligent agents (1995–present) such as internet and AI systems have become so common.</a:t>
            </a:r>
            <a:endParaRPr b="0" sz="1800" strike="noStrike">
              <a:solidFill>
                <a:srgbClr val="404040"/>
              </a:solidFill>
              <a:latin typeface="Century Gothic"/>
              <a:ea typeface="Century Gothic"/>
              <a:cs typeface="Century Gothic"/>
              <a:sym typeface="Century Gothic"/>
            </a:endParaRPr>
          </a:p>
          <a:p>
            <a:pPr indent="-116586"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16586"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xEl>
                                              <p:pRg end="10" st="1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2"/>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The availability of very large data sets (2001–present)</a:t>
            </a:r>
            <a:endParaRPr b="0" i="0" sz="3600" u="none" cap="none" strike="noStrike">
              <a:solidFill>
                <a:srgbClr val="000000"/>
              </a:solidFill>
              <a:latin typeface="Century Gothic"/>
              <a:ea typeface="Century Gothic"/>
              <a:cs typeface="Century Gothic"/>
              <a:sym typeface="Century Gothic"/>
            </a:endParaRPr>
          </a:p>
        </p:txBody>
      </p:sp>
      <p:sp>
        <p:nvSpPr>
          <p:cNvPr id="303" name="Google Shape;303;p22"/>
          <p:cNvSpPr txBox="1"/>
          <p:nvPr>
            <p:ph idx="4294967295" type="body"/>
          </p:nvPr>
        </p:nvSpPr>
        <p:spPr>
          <a:xfrm>
            <a:off x="2593800" y="1903680"/>
            <a:ext cx="9068400" cy="4651920"/>
          </a:xfrm>
          <a:prstGeom prst="rect">
            <a:avLst/>
          </a:prstGeom>
          <a:noFill/>
          <a:ln>
            <a:noFill/>
          </a:ln>
        </p:spPr>
        <p:txBody>
          <a:bodyPr anchorCtr="0" anchor="t" bIns="45700" lIns="91425" spcFirstLastPara="1" rIns="91425" wrap="square" tIns="45700">
            <a:normAutofit fontScale="99000" lnSpcReduction="10000"/>
          </a:bodyPr>
          <a:lstStyle/>
          <a:p>
            <a:pPr indent="-343080" lvl="0" marL="343080" marR="0" rtl="0" algn="l">
              <a:lnSpc>
                <a:spcPct val="100000"/>
              </a:lnSpc>
              <a:spcBef>
                <a:spcPts val="0"/>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Throughout the 60-year history of computer science, the emphasis has been on the algorithm as the main subject of study. </a:t>
            </a:r>
            <a:endParaRPr b="0" sz="1800" strike="noStrike">
              <a:solidFill>
                <a:srgbClr val="404040"/>
              </a:solidFill>
              <a:latin typeface="Century Gothic"/>
              <a:ea typeface="Century Gothic"/>
              <a:cs typeface="Century Gothic"/>
              <a:sym typeface="Century Gothic"/>
            </a:endParaRPr>
          </a:p>
          <a:p>
            <a:pPr indent="-115443"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But some recent work in AI suggests that for many problems, it makes more sense to worry about the data and be less picky about what algorithm to apply.</a:t>
            </a:r>
            <a:endParaRPr b="0" sz="1800" strike="noStrike">
              <a:solidFill>
                <a:srgbClr val="404040"/>
              </a:solidFill>
              <a:latin typeface="Century Gothic"/>
              <a:ea typeface="Century Gothic"/>
              <a:cs typeface="Century Gothic"/>
              <a:sym typeface="Century Gothic"/>
            </a:endParaRPr>
          </a:p>
          <a:p>
            <a:pPr indent="-115443"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This is true because of the increasing availability of very large data sources: for example, trillions of words of English and billions of images from the Web (Kilgarriff and Grefenstette, 2006); or billions of base pairs of genomic sequences (Collins et al., 2003).</a:t>
            </a:r>
            <a:endParaRPr b="0" sz="1800" strike="noStrike">
              <a:solidFill>
                <a:srgbClr val="404040"/>
              </a:solidFill>
              <a:latin typeface="Century Gothic"/>
              <a:ea typeface="Century Gothic"/>
              <a:cs typeface="Century Gothic"/>
              <a:sym typeface="Century Gothic"/>
            </a:endParaRPr>
          </a:p>
          <a:p>
            <a:pPr indent="-115443"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Reporters have noticed the surge of new applications and have written that “</a:t>
            </a:r>
            <a:r>
              <a:rPr b="1" lang="en-US" sz="1800" strike="noStrike">
                <a:solidFill>
                  <a:srgbClr val="FF0000"/>
                </a:solidFill>
                <a:latin typeface="Century Gothic"/>
                <a:ea typeface="Century Gothic"/>
                <a:cs typeface="Century Gothic"/>
                <a:sym typeface="Century Gothic"/>
              </a:rPr>
              <a:t>AI Winter” may be yielding to a new Spring (Havenstein, 2005).</a:t>
            </a:r>
            <a:endParaRPr b="0" sz="1800" strike="noStrike">
              <a:solidFill>
                <a:srgbClr val="404040"/>
              </a:solidFill>
              <a:latin typeface="Century Gothic"/>
              <a:ea typeface="Century Gothic"/>
              <a:cs typeface="Century Gothic"/>
              <a:sym typeface="Century Gothic"/>
            </a:endParaRPr>
          </a:p>
          <a:p>
            <a:pPr indent="-115443"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115443"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3">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3"/>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1" i="0" lang="en-US" sz="3600" u="none" cap="none" strike="noStrike">
                <a:solidFill>
                  <a:srgbClr val="262626"/>
                </a:solidFill>
                <a:latin typeface="Century Gothic"/>
                <a:ea typeface="Century Gothic"/>
                <a:cs typeface="Century Gothic"/>
                <a:sym typeface="Century Gothic"/>
              </a:rPr>
              <a:t>Applications of AI</a:t>
            </a:r>
            <a:endParaRPr b="0" i="0" sz="3600" u="none" cap="none" strike="noStrike">
              <a:solidFill>
                <a:srgbClr val="000000"/>
              </a:solidFill>
              <a:latin typeface="Century Gothic"/>
              <a:ea typeface="Century Gothic"/>
              <a:cs typeface="Century Gothic"/>
              <a:sym typeface="Century Gothic"/>
            </a:endParaRPr>
          </a:p>
        </p:txBody>
      </p:sp>
      <p:sp>
        <p:nvSpPr>
          <p:cNvPr id="309" name="Google Shape;309;p23"/>
          <p:cNvSpPr txBox="1"/>
          <p:nvPr>
            <p:ph idx="4294967295" type="body"/>
          </p:nvPr>
        </p:nvSpPr>
        <p:spPr>
          <a:xfrm>
            <a:off x="2594160" y="1627200"/>
            <a:ext cx="9018720" cy="492264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Robotic vehicles</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Speech recognition</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Autonomous planning and scheduling</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Game playing</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Spam fighting</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Logistics planning</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Robotics</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Machine Translation </a:t>
            </a:r>
            <a:endParaRPr b="0" sz="1800" strike="noStrike">
              <a:solidFill>
                <a:srgbClr val="404040"/>
              </a:solidFill>
              <a:latin typeface="Century Gothic"/>
              <a:ea typeface="Century Gothic"/>
              <a:cs typeface="Century Gothic"/>
              <a:sym typeface="Century Gothic"/>
            </a:endParaRPr>
          </a:p>
        </p:txBody>
      </p:sp>
      <p:sp>
        <p:nvSpPr>
          <p:cNvPr id="310" name="Google Shape;310;p23"/>
          <p:cNvSpPr/>
          <p:nvPr/>
        </p:nvSpPr>
        <p:spPr>
          <a:xfrm>
            <a:off x="4724280" y="3200400"/>
            <a:ext cx="2742840" cy="36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4724280" y="3200400"/>
            <a:ext cx="2742840" cy="36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xEl>
                                              <p:pRg end="7" st="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
          <p:cNvSpPr txBox="1"/>
          <p:nvPr>
            <p:ph idx="4294967295" type="body"/>
          </p:nvPr>
        </p:nvSpPr>
        <p:spPr>
          <a:xfrm>
            <a:off x="1522319" y="0"/>
            <a:ext cx="8915040" cy="377712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404040"/>
              </a:buClr>
              <a:buSzPts val="4400"/>
              <a:buFont typeface="Arial"/>
              <a:buNone/>
            </a:pPr>
            <a:r>
              <a:rPr b="0" i="0" lang="en-US" sz="4400" u="none" cap="none" strike="noStrike">
                <a:solidFill>
                  <a:srgbClr val="404040"/>
                </a:solidFill>
                <a:latin typeface="Century Gothic"/>
                <a:ea typeface="Century Gothic"/>
                <a:cs typeface="Century Gothic"/>
                <a:sym typeface="Century Gothic"/>
              </a:rPr>
              <a:t>		</a:t>
            </a:r>
            <a:endParaRPr/>
          </a:p>
          <a:p>
            <a:pPr indent="0" lvl="0" marL="0" marR="0" rtl="0" algn="l">
              <a:lnSpc>
                <a:spcPct val="100000"/>
              </a:lnSpc>
              <a:spcBef>
                <a:spcPts val="1001"/>
              </a:spcBef>
              <a:spcAft>
                <a:spcPts val="0"/>
              </a:spcAft>
              <a:buClr>
                <a:srgbClr val="404040"/>
              </a:buClr>
              <a:buSzPts val="4400"/>
              <a:buFont typeface="Arial"/>
              <a:buNone/>
            </a:pPr>
            <a:r>
              <a:rPr b="0" i="0" lang="en-US" sz="4400" u="none" cap="none" strike="noStrike">
                <a:solidFill>
                  <a:srgbClr val="404040"/>
                </a:solidFill>
                <a:latin typeface="Century Gothic"/>
                <a:ea typeface="Century Gothic"/>
                <a:cs typeface="Century Gothic"/>
                <a:sym typeface="Century Gothic"/>
              </a:rPr>
              <a:t>				</a:t>
            </a:r>
            <a:r>
              <a:rPr b="1" i="0" lang="en-US" sz="4400" u="none" cap="none" strike="noStrike">
                <a:solidFill>
                  <a:srgbClr val="404040"/>
                </a:solidFill>
                <a:latin typeface="Century Gothic"/>
                <a:ea typeface="Century Gothic"/>
                <a:cs typeface="Century Gothic"/>
                <a:sym typeface="Century Gothic"/>
              </a:rPr>
              <a:t>Introduction of AI</a:t>
            </a:r>
            <a:endParaRPr b="0" i="0" sz="4400" u="none" cap="none" strike="noStrike">
              <a:solidFill>
                <a:srgbClr val="404040"/>
              </a:solidFill>
              <a:latin typeface="Century Gothic"/>
              <a:ea typeface="Century Gothic"/>
              <a:cs typeface="Century Gothic"/>
              <a:sym typeface="Century Gothic"/>
            </a:endParaRPr>
          </a:p>
        </p:txBody>
      </p:sp>
      <p:pic>
        <p:nvPicPr>
          <p:cNvPr id="186" name="Google Shape;186;p3"/>
          <p:cNvPicPr preferRelativeResize="0"/>
          <p:nvPr/>
        </p:nvPicPr>
        <p:blipFill rotWithShape="1">
          <a:blip r:embed="rId3">
            <a:alphaModFix/>
          </a:blip>
          <a:srcRect b="0" l="0" r="0" t="0"/>
          <a:stretch/>
        </p:blipFill>
        <p:spPr>
          <a:xfrm>
            <a:off x="180360" y="6696000"/>
            <a:ext cx="12022200" cy="212040"/>
          </a:xfrm>
          <a:prstGeom prst="rect">
            <a:avLst/>
          </a:prstGeom>
          <a:noFill/>
          <a:ln>
            <a:noFill/>
          </a:ln>
        </p:spPr>
      </p:pic>
      <p:pic>
        <p:nvPicPr>
          <p:cNvPr id="187" name="Google Shape;187;p3"/>
          <p:cNvPicPr preferRelativeResize="0"/>
          <p:nvPr/>
        </p:nvPicPr>
        <p:blipFill rotWithShape="1">
          <a:blip r:embed="rId4">
            <a:alphaModFix/>
          </a:blip>
          <a:srcRect b="0" l="0" r="0" t="0"/>
          <a:stretch/>
        </p:blipFill>
        <p:spPr>
          <a:xfrm>
            <a:off x="3180595" y="1651199"/>
            <a:ext cx="6697696" cy="420927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4"/>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0" i="0" lang="en-US" sz="3600" u="none" cap="none" strike="noStrike">
                <a:solidFill>
                  <a:srgbClr val="262626"/>
                </a:solidFill>
                <a:latin typeface="Century Gothic"/>
                <a:ea typeface="Century Gothic"/>
                <a:cs typeface="Century Gothic"/>
                <a:sym typeface="Century Gothic"/>
              </a:rPr>
              <a:t>We call ourselves Homo sapiens</a:t>
            </a:r>
            <a:endParaRPr b="0" i="0" sz="3600" u="none" cap="none" strike="noStrike">
              <a:solidFill>
                <a:srgbClr val="000000"/>
              </a:solidFill>
              <a:latin typeface="Century Gothic"/>
              <a:ea typeface="Century Gothic"/>
              <a:cs typeface="Century Gothic"/>
              <a:sym typeface="Century Gothic"/>
            </a:endParaRPr>
          </a:p>
        </p:txBody>
      </p:sp>
      <p:sp>
        <p:nvSpPr>
          <p:cNvPr id="193" name="Google Shape;193;p4"/>
          <p:cNvSpPr txBox="1"/>
          <p:nvPr>
            <p:ph idx="4294967295" type="body"/>
          </p:nvPr>
        </p:nvSpPr>
        <p:spPr>
          <a:xfrm>
            <a:off x="2729160" y="1596960"/>
            <a:ext cx="8964720" cy="479160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i="0" lang="en-US" sz="1800" u="none" cap="none" strike="noStrike">
                <a:solidFill>
                  <a:srgbClr val="404040"/>
                </a:solidFill>
                <a:latin typeface="Century Gothic"/>
                <a:ea typeface="Century Gothic"/>
                <a:cs typeface="Century Gothic"/>
                <a:sym typeface="Century Gothic"/>
              </a:rPr>
              <a:t>Wise Man: Thinking</a:t>
            </a:r>
            <a:endParaRPr/>
          </a:p>
          <a:p>
            <a:pPr indent="-114300" lvl="0" marL="228600" marR="0" rtl="0" algn="l">
              <a:lnSpc>
                <a:spcPct val="100000"/>
              </a:lnSpc>
              <a:spcBef>
                <a:spcPts val="1001"/>
              </a:spcBef>
              <a:spcAft>
                <a:spcPts val="0"/>
              </a:spcAft>
              <a:buClr>
                <a:schemeClr val="dk1"/>
              </a:buClr>
              <a:buSzPts val="1800"/>
              <a:buFont typeface="Arial"/>
              <a:buNone/>
            </a:pPr>
            <a:r>
              <a:t/>
            </a:r>
            <a:endParaRPr b="0" i="0" sz="1800" u="none" cap="none"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1" i="0" lang="en-US" sz="1800" u="none" cap="none" strike="noStrike">
                <a:solidFill>
                  <a:srgbClr val="404040"/>
                </a:solidFill>
                <a:latin typeface="Century Gothic"/>
                <a:ea typeface="Century Gothic"/>
                <a:cs typeface="Century Gothic"/>
                <a:sym typeface="Century Gothic"/>
              </a:rPr>
              <a:t>Intelligence: </a:t>
            </a:r>
            <a:r>
              <a:rPr b="0" i="0" lang="en-US" sz="1800" u="none" cap="none" strike="noStrike">
                <a:solidFill>
                  <a:srgbClr val="404040"/>
                </a:solidFill>
                <a:latin typeface="Century Gothic"/>
                <a:ea typeface="Century Gothic"/>
                <a:cs typeface="Century Gothic"/>
                <a:sym typeface="Century Gothic"/>
              </a:rPr>
              <a:t>Perceive, understand, predict, and manipulate a world</a:t>
            </a:r>
            <a:endParaRPr b="0" i="0" sz="1800" u="none" cap="none"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i="0" sz="1800" u="none" cap="none"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i="0" sz="1800" u="none" cap="none" strike="noStrike">
              <a:solidFill>
                <a:srgbClr val="404040"/>
              </a:solidFill>
              <a:latin typeface="Century Gothic"/>
              <a:ea typeface="Century Gothic"/>
              <a:cs typeface="Century Gothic"/>
              <a:sym typeface="Century Gothic"/>
            </a:endParaRPr>
          </a:p>
          <a:p>
            <a:pPr indent="-114300" lvl="0" marL="228600" marR="0" rtl="0" algn="l">
              <a:lnSpc>
                <a:spcPct val="100000"/>
              </a:lnSpc>
              <a:spcBef>
                <a:spcPts val="1001"/>
              </a:spcBef>
              <a:spcAft>
                <a:spcPts val="0"/>
              </a:spcAft>
              <a:buClr>
                <a:schemeClr val="dk1"/>
              </a:buClr>
              <a:buSzPts val="1800"/>
              <a:buFont typeface="Arial"/>
              <a:buNone/>
            </a:pPr>
            <a:r>
              <a:t/>
            </a:r>
            <a:endParaRPr b="0" i="0" sz="1800" u="none" cap="none" strike="noStrike">
              <a:solidFill>
                <a:srgbClr val="404040"/>
              </a:solidFill>
              <a:latin typeface="Century Gothic"/>
              <a:ea typeface="Century Gothic"/>
              <a:cs typeface="Century Gothic"/>
              <a:sym typeface="Century Gothic"/>
            </a:endParaRPr>
          </a:p>
        </p:txBody>
      </p:sp>
      <p:pic>
        <p:nvPicPr>
          <p:cNvPr descr="Artificial Intelligence - Intelligent Systems - Tutorialspoint" id="194" name="Google Shape;194;p4"/>
          <p:cNvPicPr preferRelativeResize="0"/>
          <p:nvPr/>
        </p:nvPicPr>
        <p:blipFill rotWithShape="1">
          <a:blip r:embed="rId3">
            <a:alphaModFix/>
          </a:blip>
          <a:srcRect b="0" l="0" r="0" t="0"/>
          <a:stretch/>
        </p:blipFill>
        <p:spPr>
          <a:xfrm>
            <a:off x="3188160" y="3182400"/>
            <a:ext cx="7403400" cy="261576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5"/>
          <p:cNvSpPr txBox="1"/>
          <p:nvPr>
            <p:ph idx="4294967295" type="title"/>
          </p:nvPr>
        </p:nvSpPr>
        <p:spPr>
          <a:xfrm>
            <a:off x="2540005" y="606540"/>
            <a:ext cx="8911500" cy="1280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62626"/>
              </a:buClr>
              <a:buSzPts val="3600"/>
              <a:buFont typeface="Century Gothic"/>
              <a:buNone/>
            </a:pPr>
            <a:r>
              <a:rPr b="0" i="0" lang="en-US" sz="3600" u="none" cap="none" strike="noStrike">
                <a:solidFill>
                  <a:srgbClr val="262626"/>
                </a:solidFill>
                <a:latin typeface="Century Gothic"/>
                <a:ea typeface="Century Gothic"/>
                <a:cs typeface="Century Gothic"/>
                <a:sym typeface="Century Gothic"/>
              </a:rPr>
              <a:t>AI definitions</a:t>
            </a:r>
            <a:endParaRPr b="0" i="0" sz="3600" u="none" cap="none" strike="noStrike">
              <a:solidFill>
                <a:srgbClr val="000000"/>
              </a:solidFill>
              <a:latin typeface="Century Gothic"/>
              <a:ea typeface="Century Gothic"/>
              <a:cs typeface="Century Gothic"/>
              <a:sym typeface="Century Gothic"/>
            </a:endParaRPr>
          </a:p>
        </p:txBody>
      </p:sp>
      <p:sp>
        <p:nvSpPr>
          <p:cNvPr id="200" name="Google Shape;200;p5"/>
          <p:cNvSpPr txBox="1"/>
          <p:nvPr>
            <p:ph idx="4294967295" type="body"/>
          </p:nvPr>
        </p:nvSpPr>
        <p:spPr>
          <a:xfrm>
            <a:off x="2589120" y="2133720"/>
            <a:ext cx="8915040" cy="3777120"/>
          </a:xfrm>
          <a:prstGeom prst="rect">
            <a:avLst/>
          </a:prstGeom>
          <a:noFill/>
          <a:ln>
            <a:noFill/>
          </a:ln>
        </p:spPr>
        <p:txBody>
          <a:bodyPr anchorCtr="0" anchor="t" bIns="45700" lIns="91425" spcFirstLastPara="1" rIns="91425" wrap="square" tIns="45700">
            <a:noAutofit/>
          </a:bodyPr>
          <a:lstStyle/>
          <a:p>
            <a:pPr indent="-114300" lvl="0" marL="228600" marR="0" rtl="0" algn="l">
              <a:lnSpc>
                <a:spcPct val="90000"/>
              </a:lnSpc>
              <a:spcBef>
                <a:spcPts val="0"/>
              </a:spcBef>
              <a:spcAft>
                <a:spcPts val="0"/>
              </a:spcAft>
              <a:buClr>
                <a:schemeClr val="dk1"/>
              </a:buClr>
              <a:buSzPts val="1800"/>
              <a:buFont typeface="Arial"/>
              <a:buNone/>
            </a:pPr>
            <a:r>
              <a:t/>
            </a:r>
            <a:endParaRPr b="0" sz="1800" strike="noStrike">
              <a:solidFill>
                <a:srgbClr val="404040"/>
              </a:solidFill>
              <a:latin typeface="Century Gothic"/>
              <a:ea typeface="Century Gothic"/>
              <a:cs typeface="Century Gothic"/>
              <a:sym typeface="Century Gothic"/>
            </a:endParaRPr>
          </a:p>
        </p:txBody>
      </p:sp>
      <p:pic>
        <p:nvPicPr>
          <p:cNvPr descr="Table&#10;&#10;Description automatically generated" id="201" name="Google Shape;201;p5"/>
          <p:cNvPicPr preferRelativeResize="0"/>
          <p:nvPr/>
        </p:nvPicPr>
        <p:blipFill rotWithShape="1">
          <a:blip r:embed="rId3">
            <a:alphaModFix/>
          </a:blip>
          <a:srcRect b="0" l="0" r="0" t="0"/>
          <a:stretch/>
        </p:blipFill>
        <p:spPr>
          <a:xfrm>
            <a:off x="2894760" y="1600920"/>
            <a:ext cx="7948440" cy="484308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6"/>
          <p:cNvSpPr txBox="1"/>
          <p:nvPr>
            <p:ph idx="4294967295" type="title"/>
          </p:nvPr>
        </p:nvSpPr>
        <p:spPr>
          <a:xfrm>
            <a:off x="2593080" y="776520"/>
            <a:ext cx="8911440" cy="128052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3200"/>
              <a:buFont typeface="Century Gothic"/>
              <a:buNone/>
            </a:pPr>
            <a:r>
              <a:rPr b="1" i="0" lang="en-US" sz="3200" u="none" cap="none" strike="noStrike">
                <a:solidFill>
                  <a:srgbClr val="262626"/>
                </a:solidFill>
                <a:latin typeface="Century Gothic"/>
                <a:ea typeface="Century Gothic"/>
                <a:cs typeface="Century Gothic"/>
                <a:sym typeface="Century Gothic"/>
              </a:rPr>
              <a:t>Acting humanly: The Turing Test approach</a:t>
            </a:r>
            <a:endParaRPr b="0" i="0" sz="3200" u="none" cap="none" strike="noStrike">
              <a:solidFill>
                <a:srgbClr val="000000"/>
              </a:solidFill>
              <a:latin typeface="Century Gothic"/>
              <a:ea typeface="Century Gothic"/>
              <a:cs typeface="Century Gothic"/>
              <a:sym typeface="Century Gothic"/>
            </a:endParaRPr>
          </a:p>
        </p:txBody>
      </p:sp>
      <p:sp>
        <p:nvSpPr>
          <p:cNvPr id="207" name="Google Shape;207;p6"/>
          <p:cNvSpPr txBox="1"/>
          <p:nvPr>
            <p:ph idx="4294967295" type="body"/>
          </p:nvPr>
        </p:nvSpPr>
        <p:spPr>
          <a:xfrm>
            <a:off x="2729160" y="1547280"/>
            <a:ext cx="9181080" cy="5066640"/>
          </a:xfrm>
          <a:prstGeom prst="rect">
            <a:avLst/>
          </a:prstGeom>
          <a:noFill/>
          <a:ln>
            <a:noFill/>
          </a:ln>
        </p:spPr>
        <p:txBody>
          <a:bodyPr anchorCtr="0" anchor="t" bIns="45700" lIns="91425" spcFirstLastPara="1" rIns="91425" wrap="square" tIns="45700">
            <a:noAutofit/>
          </a:bodyPr>
          <a:lstStyle/>
          <a:p>
            <a:pPr indent="-343080" lvl="0" marL="343080" marR="0" rtl="0" algn="l">
              <a:lnSpc>
                <a:spcPct val="100000"/>
              </a:lnSpc>
              <a:spcBef>
                <a:spcPts val="0"/>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The Turing test, originally called the</a:t>
            </a:r>
            <a:r>
              <a:rPr b="1" lang="en-US" sz="1800" strike="noStrike">
                <a:solidFill>
                  <a:srgbClr val="404040"/>
                </a:solidFill>
                <a:latin typeface="Century Gothic"/>
                <a:ea typeface="Century Gothic"/>
                <a:cs typeface="Century Gothic"/>
                <a:sym typeface="Century Gothic"/>
              </a:rPr>
              <a:t> imitation game</a:t>
            </a:r>
            <a:r>
              <a:rPr b="0" lang="en-US" sz="1800" strike="noStrike">
                <a:solidFill>
                  <a:srgbClr val="404040"/>
                </a:solidFill>
                <a:latin typeface="Century Gothic"/>
                <a:ea typeface="Century Gothic"/>
                <a:cs typeface="Century Gothic"/>
                <a:sym typeface="Century Gothic"/>
              </a:rPr>
              <a:t> by Alan Turing in 1950, is a test of a machine's ability to exhibit intelligent behaviour equivalent to, or indistinguishable from, that of a human.</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Turing proposed that a computer can be said to possess artificial intelligence if it can mimic human responses under specific conditions.</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To </a:t>
            </a:r>
            <a:r>
              <a:rPr b="1" lang="en-US" sz="1800" strike="noStrike">
                <a:solidFill>
                  <a:srgbClr val="404040"/>
                </a:solidFill>
                <a:latin typeface="Century Gothic"/>
                <a:ea typeface="Century Gothic"/>
                <a:cs typeface="Century Gothic"/>
                <a:sym typeface="Century Gothic"/>
              </a:rPr>
              <a:t>Acting Humanly</a:t>
            </a:r>
            <a:r>
              <a:rPr b="0" lang="en-US" sz="1800" strike="noStrike">
                <a:solidFill>
                  <a:srgbClr val="404040"/>
                </a:solidFill>
                <a:latin typeface="Century Gothic"/>
                <a:ea typeface="Century Gothic"/>
                <a:cs typeface="Century Gothic"/>
                <a:sym typeface="Century Gothic"/>
              </a:rPr>
              <a:t>, the computer would need to possess the following capabilities:</a:t>
            </a:r>
            <a:endParaRPr b="0" sz="1800"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1800"/>
              <a:buFont typeface="Noto Sans Symbols"/>
              <a:buChar char="🠶"/>
            </a:pPr>
            <a:r>
              <a:rPr b="0" i="0" lang="en-US" sz="1800" u="none" cap="none" strike="noStrike">
                <a:solidFill>
                  <a:srgbClr val="404040"/>
                </a:solidFill>
                <a:latin typeface="Century Gothic"/>
                <a:ea typeface="Century Gothic"/>
                <a:cs typeface="Century Gothic"/>
                <a:sym typeface="Century Gothic"/>
              </a:rPr>
              <a:t>Natural language processing</a:t>
            </a:r>
            <a:endParaRPr b="0" i="0" sz="18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1800"/>
              <a:buFont typeface="Noto Sans Symbols"/>
              <a:buChar char="🠶"/>
            </a:pPr>
            <a:r>
              <a:rPr b="0" i="0" lang="en-US" sz="1800" u="none" cap="none" strike="noStrike">
                <a:solidFill>
                  <a:srgbClr val="404040"/>
                </a:solidFill>
                <a:latin typeface="Century Gothic"/>
                <a:ea typeface="Century Gothic"/>
                <a:cs typeface="Century Gothic"/>
                <a:sym typeface="Century Gothic"/>
              </a:rPr>
              <a:t>Knowledge representation</a:t>
            </a:r>
            <a:endParaRPr b="0" i="0" sz="18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1800"/>
              <a:buFont typeface="Noto Sans Symbols"/>
              <a:buChar char="🠶"/>
            </a:pPr>
            <a:r>
              <a:rPr b="0" i="0" lang="en-US" sz="1800" u="none" cap="none" strike="noStrike">
                <a:solidFill>
                  <a:srgbClr val="404040"/>
                </a:solidFill>
                <a:latin typeface="Century Gothic"/>
                <a:ea typeface="Century Gothic"/>
                <a:cs typeface="Century Gothic"/>
                <a:sym typeface="Century Gothic"/>
              </a:rPr>
              <a:t>Automated reasoning</a:t>
            </a:r>
            <a:endParaRPr b="0" i="0" sz="18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1800"/>
              <a:buFont typeface="Noto Sans Symbols"/>
              <a:buChar char="🠶"/>
            </a:pPr>
            <a:r>
              <a:rPr b="0" i="0" lang="en-US" sz="1800" u="none" cap="none" strike="noStrike">
                <a:solidFill>
                  <a:srgbClr val="404040"/>
                </a:solidFill>
                <a:latin typeface="Century Gothic"/>
                <a:ea typeface="Century Gothic"/>
                <a:cs typeface="Century Gothic"/>
                <a:sym typeface="Century Gothic"/>
              </a:rPr>
              <a:t>Machine learning </a:t>
            </a:r>
            <a:endParaRPr b="0" i="0" sz="1800" u="none" cap="none"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1800"/>
              <a:buFont typeface="Noto Sans Symbols"/>
              <a:buChar char="🠶"/>
            </a:pPr>
            <a:r>
              <a:rPr b="0" lang="en-US" sz="1800" strike="noStrike">
                <a:solidFill>
                  <a:srgbClr val="404040"/>
                </a:solidFill>
                <a:latin typeface="Century Gothic"/>
                <a:ea typeface="Century Gothic"/>
                <a:cs typeface="Century Gothic"/>
                <a:sym typeface="Century Gothic"/>
              </a:rPr>
              <a:t>To pass the total Turing Test, the computer will need</a:t>
            </a:r>
            <a:endParaRPr b="0" sz="1800"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1800"/>
              <a:buFont typeface="Noto Sans Symbols"/>
              <a:buChar char="🠶"/>
            </a:pPr>
            <a:r>
              <a:rPr b="0" i="0" lang="en-US" sz="1800" u="none" cap="none" strike="noStrike">
                <a:solidFill>
                  <a:srgbClr val="404040"/>
                </a:solidFill>
                <a:latin typeface="Century Gothic"/>
                <a:ea typeface="Century Gothic"/>
                <a:cs typeface="Century Gothic"/>
                <a:sym typeface="Century Gothic"/>
              </a:rPr>
              <a:t>COMPUTER VISION • computer vision to perceive objects, and</a:t>
            </a:r>
            <a:endParaRPr b="0" i="0" sz="18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ts val="1800"/>
              <a:buFont typeface="Noto Sans Symbols"/>
              <a:buChar char="🠶"/>
            </a:pPr>
            <a:r>
              <a:rPr b="0" i="0" lang="en-US" sz="1800" u="none" cap="none" strike="noStrike">
                <a:solidFill>
                  <a:srgbClr val="404040"/>
                </a:solidFill>
                <a:latin typeface="Century Gothic"/>
                <a:ea typeface="Century Gothic"/>
                <a:cs typeface="Century Gothic"/>
                <a:sym typeface="Century Gothic"/>
              </a:rPr>
              <a:t>ROBOTICS • robotics to manipulate objects and move about.</a:t>
            </a:r>
            <a:endParaRPr b="0" i="0" sz="1800" u="none" cap="none"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xEl>
                                              <p:pRg end="9" st="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7"/>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3200"/>
              <a:buFont typeface="Century Gothic"/>
              <a:buNone/>
            </a:pPr>
            <a:r>
              <a:rPr b="1" i="0" lang="en-US" sz="3200" u="none" cap="none" strike="noStrike">
                <a:solidFill>
                  <a:srgbClr val="262626"/>
                </a:solidFill>
                <a:latin typeface="Century Gothic"/>
                <a:ea typeface="Century Gothic"/>
                <a:cs typeface="Century Gothic"/>
                <a:sym typeface="Century Gothic"/>
              </a:rPr>
              <a:t>Thinking humanly: The cognitive modeling approach</a:t>
            </a:r>
            <a:endParaRPr b="0" i="0" sz="3200" u="none" cap="none" strike="noStrike">
              <a:solidFill>
                <a:srgbClr val="000000"/>
              </a:solidFill>
              <a:latin typeface="Century Gothic"/>
              <a:ea typeface="Century Gothic"/>
              <a:cs typeface="Century Gothic"/>
              <a:sym typeface="Century Gothic"/>
            </a:endParaRPr>
          </a:p>
        </p:txBody>
      </p:sp>
      <p:sp>
        <p:nvSpPr>
          <p:cNvPr id="213" name="Google Shape;213;p7"/>
          <p:cNvSpPr txBox="1"/>
          <p:nvPr>
            <p:ph idx="4294967295" type="body"/>
          </p:nvPr>
        </p:nvSpPr>
        <p:spPr>
          <a:xfrm>
            <a:off x="2593800" y="1840680"/>
            <a:ext cx="9113400" cy="444924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2000"/>
              <a:buFont typeface="Noto Sans Symbols"/>
              <a:buChar char="🠶"/>
            </a:pPr>
            <a:r>
              <a:rPr b="0" lang="en-US" sz="2000" strike="noStrike">
                <a:solidFill>
                  <a:srgbClr val="404040"/>
                </a:solidFill>
                <a:latin typeface="Century Gothic"/>
                <a:ea typeface="Century Gothic"/>
                <a:cs typeface="Century Gothic"/>
                <a:sym typeface="Century Gothic"/>
              </a:rPr>
              <a:t>If we are going to say that a given program thinks like a human, we must have some way of determining how humans think. We need to get inside the actual workings of human minds.</a:t>
            </a:r>
            <a:endParaRPr b="0" sz="20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2000"/>
              <a:buFont typeface="Noto Sans Symbols"/>
              <a:buChar char="🠶"/>
            </a:pPr>
            <a:r>
              <a:rPr b="0" lang="en-US" sz="2000" strike="noStrike">
                <a:solidFill>
                  <a:srgbClr val="404040"/>
                </a:solidFill>
                <a:latin typeface="Century Gothic"/>
                <a:ea typeface="Century Gothic"/>
                <a:cs typeface="Century Gothic"/>
                <a:sym typeface="Century Gothic"/>
              </a:rPr>
              <a:t>There are three ways to do this: through introspection—</a:t>
            </a:r>
            <a:r>
              <a:rPr b="1" lang="en-US" sz="2000" strike="noStrike">
                <a:solidFill>
                  <a:srgbClr val="404040"/>
                </a:solidFill>
                <a:latin typeface="Century Gothic"/>
                <a:ea typeface="Century Gothic"/>
                <a:cs typeface="Century Gothic"/>
                <a:sym typeface="Century Gothic"/>
              </a:rPr>
              <a:t>trying to catch our own thoughts as they go</a:t>
            </a:r>
            <a:r>
              <a:rPr b="0" lang="en-US" sz="2000" strike="noStrike">
                <a:solidFill>
                  <a:srgbClr val="404040"/>
                </a:solidFill>
                <a:latin typeface="Century Gothic"/>
                <a:ea typeface="Century Gothic"/>
                <a:cs typeface="Century Gothic"/>
                <a:sym typeface="Century Gothic"/>
              </a:rPr>
              <a:t> by; through psychological experiments—</a:t>
            </a:r>
            <a:r>
              <a:rPr b="1" lang="en-US" sz="2000" strike="noStrike">
                <a:solidFill>
                  <a:srgbClr val="404040"/>
                </a:solidFill>
                <a:latin typeface="Century Gothic"/>
                <a:ea typeface="Century Gothic"/>
                <a:cs typeface="Century Gothic"/>
                <a:sym typeface="Century Gothic"/>
              </a:rPr>
              <a:t>observing a person in action</a:t>
            </a:r>
            <a:r>
              <a:rPr b="0" lang="en-US" sz="2000" strike="noStrike">
                <a:solidFill>
                  <a:srgbClr val="404040"/>
                </a:solidFill>
                <a:latin typeface="Century Gothic"/>
                <a:ea typeface="Century Gothic"/>
                <a:cs typeface="Century Gothic"/>
                <a:sym typeface="Century Gothic"/>
              </a:rPr>
              <a:t>; and through brain imaging—</a:t>
            </a:r>
            <a:r>
              <a:rPr b="1" lang="en-US" sz="2000" strike="noStrike">
                <a:solidFill>
                  <a:srgbClr val="404040"/>
                </a:solidFill>
                <a:latin typeface="Century Gothic"/>
                <a:ea typeface="Century Gothic"/>
                <a:cs typeface="Century Gothic"/>
                <a:sym typeface="Century Gothic"/>
              </a:rPr>
              <a:t>observing the brain in action</a:t>
            </a:r>
            <a:r>
              <a:rPr b="0" lang="en-US" sz="2000" strike="noStrike">
                <a:solidFill>
                  <a:srgbClr val="404040"/>
                </a:solidFill>
                <a:latin typeface="Century Gothic"/>
                <a:ea typeface="Century Gothic"/>
                <a:cs typeface="Century Gothic"/>
                <a:sym typeface="Century Gothic"/>
              </a:rPr>
              <a:t>.</a:t>
            </a:r>
            <a:endParaRPr b="0" sz="20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2000"/>
              <a:buFont typeface="Noto Sans Symbols"/>
              <a:buChar char="🠶"/>
            </a:pPr>
            <a:r>
              <a:rPr b="0" lang="en-US" sz="2000" strike="noStrike">
                <a:solidFill>
                  <a:srgbClr val="404040"/>
                </a:solidFill>
                <a:latin typeface="Century Gothic"/>
                <a:ea typeface="Century Gothic"/>
                <a:cs typeface="Century Gothic"/>
                <a:sym typeface="Century Gothic"/>
              </a:rPr>
              <a:t>Once we have a sufficiently precise theory of the mind, it becomes possible to express the theory as a computer program. </a:t>
            </a:r>
            <a:endParaRPr b="0" sz="20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2000"/>
              <a:buFont typeface="Noto Sans Symbols"/>
              <a:buChar char="🠶"/>
            </a:pPr>
            <a:r>
              <a:rPr b="0" lang="en-US" sz="2000" strike="noStrike">
                <a:solidFill>
                  <a:srgbClr val="404040"/>
                </a:solidFill>
                <a:latin typeface="Century Gothic"/>
                <a:ea typeface="Century Gothic"/>
                <a:cs typeface="Century Gothic"/>
                <a:sym typeface="Century Gothic"/>
              </a:rPr>
              <a:t>If the program’s input–output behavior matches corresponding human behavior, that is evidence that some of the program’s mechanisms could also be operating in humans.</a:t>
            </a:r>
            <a:endParaRPr b="0" sz="20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3">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8"/>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3200"/>
              <a:buFont typeface="Century Gothic"/>
              <a:buNone/>
            </a:pPr>
            <a:r>
              <a:rPr b="1" i="0" lang="en-US" sz="3200" u="none" cap="none" strike="noStrike">
                <a:solidFill>
                  <a:srgbClr val="262626"/>
                </a:solidFill>
                <a:latin typeface="Century Gothic"/>
                <a:ea typeface="Century Gothic"/>
                <a:cs typeface="Century Gothic"/>
                <a:sym typeface="Century Gothic"/>
              </a:rPr>
              <a:t>Thinking rationally: The “laws of thought” approach</a:t>
            </a:r>
            <a:endParaRPr b="0" i="0" sz="3200" u="none" cap="none" strike="noStrike">
              <a:solidFill>
                <a:srgbClr val="000000"/>
              </a:solidFill>
              <a:latin typeface="Century Gothic"/>
              <a:ea typeface="Century Gothic"/>
              <a:cs typeface="Century Gothic"/>
              <a:sym typeface="Century Gothic"/>
            </a:endParaRPr>
          </a:p>
        </p:txBody>
      </p:sp>
      <p:sp>
        <p:nvSpPr>
          <p:cNvPr id="219" name="Google Shape;219;p8"/>
          <p:cNvSpPr txBox="1"/>
          <p:nvPr>
            <p:ph idx="4294967295" type="body"/>
          </p:nvPr>
        </p:nvSpPr>
        <p:spPr>
          <a:xfrm>
            <a:off x="2620800" y="1831680"/>
            <a:ext cx="9059400" cy="4530240"/>
          </a:xfrm>
          <a:prstGeom prst="rect">
            <a:avLst/>
          </a:prstGeom>
          <a:noFill/>
          <a:ln>
            <a:noFill/>
          </a:ln>
        </p:spPr>
        <p:txBody>
          <a:bodyPr anchorCtr="0" anchor="t" bIns="45700" lIns="91425" spcFirstLastPara="1" rIns="91425" wrap="square" tIns="45700">
            <a:normAutofit/>
          </a:bodyPr>
          <a:lstStyle/>
          <a:p>
            <a:pPr indent="-343080" lvl="0" marL="343080" marR="0" rtl="0" algn="l">
              <a:lnSpc>
                <a:spcPct val="100000"/>
              </a:lnSpc>
              <a:spcBef>
                <a:spcPts val="0"/>
              </a:spcBef>
              <a:spcAft>
                <a:spcPts val="0"/>
              </a:spcAft>
              <a:buClr>
                <a:srgbClr val="A53010"/>
              </a:buClr>
              <a:buSzPts val="2000"/>
              <a:buFont typeface="Noto Sans Symbols"/>
              <a:buChar char="🠶"/>
            </a:pPr>
            <a:r>
              <a:rPr b="0" lang="en-US" sz="2000" strike="noStrike">
                <a:solidFill>
                  <a:srgbClr val="404040"/>
                </a:solidFill>
                <a:latin typeface="Century Gothic"/>
                <a:ea typeface="Century Gothic"/>
                <a:cs typeface="Century Gothic"/>
                <a:sym typeface="Century Gothic"/>
              </a:rPr>
              <a:t>The Greek philosopher Aristotle was one of the first to attempt to codify “right thinking,” that is, irrefutable reasoning processes.</a:t>
            </a:r>
            <a:endParaRPr b="0" sz="2000" strike="noStrike">
              <a:solidFill>
                <a:srgbClr val="404040"/>
              </a:solidFill>
              <a:latin typeface="Century Gothic"/>
              <a:ea typeface="Century Gothic"/>
              <a:cs typeface="Century Gothic"/>
              <a:sym typeface="Century Gothic"/>
            </a:endParaRPr>
          </a:p>
          <a:p>
            <a:pPr indent="-101600" lvl="0" marL="228600" marR="0" rtl="0" algn="l">
              <a:lnSpc>
                <a:spcPct val="100000"/>
              </a:lnSpc>
              <a:spcBef>
                <a:spcPts val="1001"/>
              </a:spcBef>
              <a:spcAft>
                <a:spcPts val="0"/>
              </a:spcAft>
              <a:buClr>
                <a:schemeClr val="dk1"/>
              </a:buClr>
              <a:buSzPts val="2000"/>
              <a:buFont typeface="Arial"/>
              <a:buNone/>
            </a:pPr>
            <a:r>
              <a:t/>
            </a:r>
            <a:endParaRPr b="0" sz="20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2000"/>
              <a:buFont typeface="Noto Sans Symbols"/>
              <a:buChar char="🠶"/>
            </a:pPr>
            <a:r>
              <a:rPr b="0" lang="en-US" sz="2000" strike="noStrike">
                <a:solidFill>
                  <a:srgbClr val="404040"/>
                </a:solidFill>
                <a:latin typeface="Century Gothic"/>
                <a:ea typeface="Century Gothic"/>
                <a:cs typeface="Century Gothic"/>
                <a:sym typeface="Century Gothic"/>
              </a:rPr>
              <a:t>Patterns for argument structures that always yielded correct conclusions.</a:t>
            </a:r>
            <a:endParaRPr b="0" sz="2000" strike="noStrike">
              <a:solidFill>
                <a:srgbClr val="404040"/>
              </a:solidFill>
              <a:latin typeface="Century Gothic"/>
              <a:ea typeface="Century Gothic"/>
              <a:cs typeface="Century Gothic"/>
              <a:sym typeface="Century Gothic"/>
            </a:endParaRPr>
          </a:p>
          <a:p>
            <a:pPr indent="-101600" lvl="0" marL="228600" marR="0" rtl="0" algn="l">
              <a:lnSpc>
                <a:spcPct val="100000"/>
              </a:lnSpc>
              <a:spcBef>
                <a:spcPts val="1001"/>
              </a:spcBef>
              <a:spcAft>
                <a:spcPts val="0"/>
              </a:spcAft>
              <a:buClr>
                <a:schemeClr val="dk1"/>
              </a:buClr>
              <a:buSzPts val="2000"/>
              <a:buFont typeface="Arial"/>
              <a:buNone/>
            </a:pPr>
            <a:r>
              <a:t/>
            </a:r>
            <a:endParaRPr b="0" sz="20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2000"/>
              <a:buFont typeface="Noto Sans Symbols"/>
              <a:buChar char="🠶"/>
            </a:pPr>
            <a:r>
              <a:rPr b="0" lang="en-US" sz="2000" strike="noStrike">
                <a:solidFill>
                  <a:srgbClr val="404040"/>
                </a:solidFill>
                <a:latin typeface="Century Gothic"/>
                <a:ea typeface="Century Gothic"/>
                <a:cs typeface="Century Gothic"/>
                <a:sym typeface="Century Gothic"/>
              </a:rPr>
              <a:t>For example, “Socrates is a man; all men are mortal; therefore, Socrates is mortal.” </a:t>
            </a:r>
            <a:endParaRPr b="0" sz="2000" strike="noStrike">
              <a:solidFill>
                <a:srgbClr val="404040"/>
              </a:solidFill>
              <a:latin typeface="Century Gothic"/>
              <a:ea typeface="Century Gothic"/>
              <a:cs typeface="Century Gothic"/>
              <a:sym typeface="Century Gothic"/>
            </a:endParaRPr>
          </a:p>
          <a:p>
            <a:pPr indent="-101600" lvl="0" marL="228600" marR="0" rtl="0" algn="l">
              <a:lnSpc>
                <a:spcPct val="100000"/>
              </a:lnSpc>
              <a:spcBef>
                <a:spcPts val="1001"/>
              </a:spcBef>
              <a:spcAft>
                <a:spcPts val="0"/>
              </a:spcAft>
              <a:buClr>
                <a:schemeClr val="dk1"/>
              </a:buClr>
              <a:buSzPts val="2000"/>
              <a:buFont typeface="Arial"/>
              <a:buNone/>
            </a:pPr>
            <a:r>
              <a:t/>
            </a:r>
            <a:endParaRPr b="0" sz="20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ts val="2000"/>
              <a:buFont typeface="Noto Sans Symbols"/>
              <a:buChar char="🠶"/>
            </a:pPr>
            <a:r>
              <a:rPr b="0" lang="en-US" sz="2000" strike="noStrike">
                <a:solidFill>
                  <a:srgbClr val="404040"/>
                </a:solidFill>
                <a:latin typeface="Century Gothic"/>
                <a:ea typeface="Century Gothic"/>
                <a:cs typeface="Century Gothic"/>
                <a:sym typeface="Century Gothic"/>
              </a:rPr>
              <a:t>These laws of thought were supposed to govern the operation of the mind; their study initiated the field called </a:t>
            </a:r>
            <a:r>
              <a:rPr b="1" lang="en-US" sz="2000" strike="noStrike">
                <a:solidFill>
                  <a:srgbClr val="404040"/>
                </a:solidFill>
                <a:latin typeface="Century Gothic"/>
                <a:ea typeface="Century Gothic"/>
                <a:cs typeface="Century Gothic"/>
                <a:sym typeface="Century Gothic"/>
              </a:rPr>
              <a:t>logic</a:t>
            </a:r>
            <a:r>
              <a:rPr b="0" lang="en-US" sz="2000" strike="noStrike">
                <a:solidFill>
                  <a:srgbClr val="404040"/>
                </a:solidFill>
                <a:latin typeface="Century Gothic"/>
                <a:ea typeface="Century Gothic"/>
                <a:cs typeface="Century Gothic"/>
                <a:sym typeface="Century Gothic"/>
              </a:rPr>
              <a:t>.</a:t>
            </a:r>
            <a:endParaRPr b="0" sz="2000" strike="noStrike">
              <a:solidFill>
                <a:srgbClr val="404040"/>
              </a:solidFill>
              <a:latin typeface="Century Gothic"/>
              <a:ea typeface="Century Gothic"/>
              <a:cs typeface="Century Gothic"/>
              <a:sym typeface="Century Gothic"/>
            </a:endParaRPr>
          </a:p>
          <a:p>
            <a:pPr indent="-101600" lvl="0" marL="228600" marR="0" rtl="0" algn="l">
              <a:lnSpc>
                <a:spcPct val="100000"/>
              </a:lnSpc>
              <a:spcBef>
                <a:spcPts val="1001"/>
              </a:spcBef>
              <a:spcAft>
                <a:spcPts val="0"/>
              </a:spcAft>
              <a:buClr>
                <a:schemeClr val="dk1"/>
              </a:buClr>
              <a:buSzPts val="2000"/>
              <a:buFont typeface="Arial"/>
              <a:buNone/>
            </a:pPr>
            <a:r>
              <a:t/>
            </a:r>
            <a:endParaRPr b="0" sz="2000" strike="noStrike">
              <a:solidFill>
                <a:srgbClr val="404040"/>
              </a:solidFill>
              <a:latin typeface="Century Gothic"/>
              <a:ea typeface="Century Gothic"/>
              <a:cs typeface="Century Gothic"/>
              <a:sym typeface="Century Gothic"/>
            </a:endParaRPr>
          </a:p>
          <a:p>
            <a:pPr indent="-101600" lvl="0" marL="228600" marR="0" rtl="0" algn="l">
              <a:lnSpc>
                <a:spcPct val="100000"/>
              </a:lnSpc>
              <a:spcBef>
                <a:spcPts val="1001"/>
              </a:spcBef>
              <a:spcAft>
                <a:spcPts val="0"/>
              </a:spcAft>
              <a:buClr>
                <a:schemeClr val="dk1"/>
              </a:buClr>
              <a:buSzPts val="2000"/>
              <a:buFont typeface="Arial"/>
              <a:buNone/>
            </a:pPr>
            <a:r>
              <a:t/>
            </a:r>
            <a:endParaRPr b="0" sz="20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9">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9"/>
          <p:cNvSpPr txBox="1"/>
          <p:nvPr>
            <p:ph idx="4294967295" type="title"/>
          </p:nvPr>
        </p:nvSpPr>
        <p:spPr>
          <a:xfrm>
            <a:off x="2593080" y="624240"/>
            <a:ext cx="8911440" cy="128052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62626"/>
              </a:buClr>
              <a:buSzPts val="3200"/>
              <a:buFont typeface="Century Gothic"/>
              <a:buNone/>
            </a:pPr>
            <a:r>
              <a:rPr b="1" i="0" lang="en-US" sz="3200" u="none" cap="none" strike="noStrike">
                <a:solidFill>
                  <a:srgbClr val="262626"/>
                </a:solidFill>
                <a:latin typeface="Century Gothic"/>
                <a:ea typeface="Century Gothic"/>
                <a:cs typeface="Century Gothic"/>
                <a:sym typeface="Century Gothic"/>
              </a:rPr>
              <a:t>Acting rationally: The rational agent approach</a:t>
            </a:r>
            <a:endParaRPr b="0" i="0" sz="3200" u="none" cap="none" strike="noStrike">
              <a:solidFill>
                <a:srgbClr val="000000"/>
              </a:solidFill>
              <a:latin typeface="Century Gothic"/>
              <a:ea typeface="Century Gothic"/>
              <a:cs typeface="Century Gothic"/>
              <a:sym typeface="Century Gothic"/>
            </a:endParaRPr>
          </a:p>
        </p:txBody>
      </p:sp>
      <p:sp>
        <p:nvSpPr>
          <p:cNvPr id="225" name="Google Shape;225;p9"/>
          <p:cNvSpPr txBox="1"/>
          <p:nvPr>
            <p:ph idx="4294967295" type="body"/>
          </p:nvPr>
        </p:nvSpPr>
        <p:spPr>
          <a:xfrm>
            <a:off x="2593800" y="1872000"/>
            <a:ext cx="9068400" cy="4539240"/>
          </a:xfrm>
          <a:prstGeom prst="rect">
            <a:avLst/>
          </a:prstGeom>
          <a:noFill/>
          <a:ln>
            <a:noFill/>
          </a:ln>
        </p:spPr>
        <p:txBody>
          <a:bodyPr anchorCtr="0" anchor="t" bIns="45700" lIns="91425" spcFirstLastPara="1" rIns="91425" wrap="square" tIns="45700">
            <a:normAutofit fontScale="99000"/>
          </a:bodyPr>
          <a:lstStyle/>
          <a:p>
            <a:pPr indent="-343080" lvl="0" marL="343080" marR="0" rtl="0" algn="l">
              <a:lnSpc>
                <a:spcPct val="100000"/>
              </a:lnSpc>
              <a:spcBef>
                <a:spcPts val="0"/>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An agent is just something that acts.</a:t>
            </a:r>
            <a:endParaRPr b="0" sz="1800" strike="noStrike">
              <a:solidFill>
                <a:srgbClr val="404040"/>
              </a:solidFill>
              <a:latin typeface="Century Gothic"/>
              <a:ea typeface="Century Gothic"/>
              <a:cs typeface="Century Gothic"/>
              <a:sym typeface="Century Gothic"/>
            </a:endParaRPr>
          </a:p>
          <a:p>
            <a:pPr indent="-115443" lvl="0" marL="228600" marR="0" rtl="0" algn="l">
              <a:lnSpc>
                <a:spcPct val="100000"/>
              </a:lnSpc>
              <a:spcBef>
                <a:spcPts val="1001"/>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0" lang="en-US" sz="1800" strike="noStrike">
                <a:solidFill>
                  <a:srgbClr val="404040"/>
                </a:solidFill>
                <a:latin typeface="Century Gothic"/>
                <a:ea typeface="Century Gothic"/>
                <a:cs typeface="Century Gothic"/>
                <a:sym typeface="Century Gothic"/>
              </a:rPr>
              <a:t>Of course, all computer programs do something, but computer agents are expected to do more: </a:t>
            </a:r>
            <a:endParaRPr b="0" sz="1800"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ct val="100000"/>
              <a:buFont typeface="Noto Sans Symbols"/>
              <a:buChar char="🠶"/>
            </a:pPr>
            <a:r>
              <a:rPr b="0" i="0" lang="en-US" sz="1800" u="none" cap="none" strike="noStrike">
                <a:solidFill>
                  <a:srgbClr val="404040"/>
                </a:solidFill>
                <a:latin typeface="Century Gothic"/>
                <a:ea typeface="Century Gothic"/>
                <a:cs typeface="Century Gothic"/>
                <a:sym typeface="Century Gothic"/>
              </a:rPr>
              <a:t>operate autonomously</a:t>
            </a:r>
            <a:endParaRPr b="0" i="0" sz="18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ct val="100000"/>
              <a:buFont typeface="Noto Sans Symbols"/>
              <a:buChar char="🠶"/>
            </a:pPr>
            <a:r>
              <a:rPr b="0" i="0" lang="en-US" sz="1800" u="none" cap="none" strike="noStrike">
                <a:solidFill>
                  <a:srgbClr val="404040"/>
                </a:solidFill>
                <a:latin typeface="Century Gothic"/>
                <a:ea typeface="Century Gothic"/>
                <a:cs typeface="Century Gothic"/>
                <a:sym typeface="Century Gothic"/>
              </a:rPr>
              <a:t>perceive their environment</a:t>
            </a:r>
            <a:endParaRPr b="0" i="0" sz="18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ct val="100000"/>
              <a:buFont typeface="Noto Sans Symbols"/>
              <a:buChar char="🠶"/>
            </a:pPr>
            <a:r>
              <a:rPr b="0" i="0" lang="en-US" sz="1800" u="none" cap="none" strike="noStrike">
                <a:solidFill>
                  <a:srgbClr val="404040"/>
                </a:solidFill>
                <a:latin typeface="Century Gothic"/>
                <a:ea typeface="Century Gothic"/>
                <a:cs typeface="Century Gothic"/>
                <a:sym typeface="Century Gothic"/>
              </a:rPr>
              <a:t>persist over a prolonged time period</a:t>
            </a:r>
            <a:endParaRPr b="0" i="0" sz="18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ct val="100000"/>
              <a:buFont typeface="Noto Sans Symbols"/>
              <a:buChar char="🠶"/>
            </a:pPr>
            <a:r>
              <a:rPr b="0" i="0" lang="en-US" sz="1800" u="none" cap="none" strike="noStrike">
                <a:solidFill>
                  <a:srgbClr val="404040"/>
                </a:solidFill>
                <a:latin typeface="Century Gothic"/>
                <a:ea typeface="Century Gothic"/>
                <a:cs typeface="Century Gothic"/>
                <a:sym typeface="Century Gothic"/>
              </a:rPr>
              <a:t>adapt to change</a:t>
            </a:r>
            <a:endParaRPr b="0" i="0" sz="1800" u="none" cap="none" strike="noStrike">
              <a:solidFill>
                <a:srgbClr val="404040"/>
              </a:solidFill>
              <a:latin typeface="Century Gothic"/>
              <a:ea typeface="Century Gothic"/>
              <a:cs typeface="Century Gothic"/>
              <a:sym typeface="Century Gothic"/>
            </a:endParaRPr>
          </a:p>
          <a:p>
            <a:pPr indent="-285840" lvl="1" marL="743040" marR="0" rtl="0" algn="l">
              <a:lnSpc>
                <a:spcPct val="100000"/>
              </a:lnSpc>
              <a:spcBef>
                <a:spcPts val="1001"/>
              </a:spcBef>
              <a:spcAft>
                <a:spcPts val="0"/>
              </a:spcAft>
              <a:buClr>
                <a:srgbClr val="A53010"/>
              </a:buClr>
              <a:buSzPct val="100000"/>
              <a:buFont typeface="Noto Sans Symbols"/>
              <a:buChar char="🠶"/>
            </a:pPr>
            <a:r>
              <a:rPr b="0" i="0" lang="en-US" sz="1800" u="none" cap="none" strike="noStrike">
                <a:solidFill>
                  <a:srgbClr val="404040"/>
                </a:solidFill>
                <a:latin typeface="Century Gothic"/>
                <a:ea typeface="Century Gothic"/>
                <a:cs typeface="Century Gothic"/>
                <a:sym typeface="Century Gothic"/>
              </a:rPr>
              <a:t>create and pursue goals. </a:t>
            </a:r>
            <a:endParaRPr b="0" i="0" sz="1800" u="none" cap="none" strike="noStrike">
              <a:solidFill>
                <a:srgbClr val="404040"/>
              </a:solidFill>
              <a:latin typeface="Century Gothic"/>
              <a:ea typeface="Century Gothic"/>
              <a:cs typeface="Century Gothic"/>
              <a:sym typeface="Century Gothic"/>
            </a:endParaRPr>
          </a:p>
          <a:p>
            <a:pPr indent="-115443" lvl="0" marL="228600" marR="0" rtl="0" algn="l">
              <a:lnSpc>
                <a:spcPct val="90000"/>
              </a:lnSpc>
              <a:spcBef>
                <a:spcPts val="1000"/>
              </a:spcBef>
              <a:spcAft>
                <a:spcPts val="0"/>
              </a:spcAft>
              <a:buClr>
                <a:schemeClr val="dk1"/>
              </a:buClr>
              <a:buSzPct val="100000"/>
              <a:buFont typeface="Arial"/>
              <a:buNone/>
            </a:pPr>
            <a:r>
              <a:t/>
            </a:r>
            <a:endParaRPr b="0" sz="1800" strike="noStrike">
              <a:solidFill>
                <a:srgbClr val="404040"/>
              </a:solidFill>
              <a:latin typeface="Century Gothic"/>
              <a:ea typeface="Century Gothic"/>
              <a:cs typeface="Century Gothic"/>
              <a:sym typeface="Century Gothic"/>
            </a:endParaRPr>
          </a:p>
          <a:p>
            <a:pPr indent="-343080" lvl="0" marL="343080" marR="0" rtl="0" algn="l">
              <a:lnSpc>
                <a:spcPct val="100000"/>
              </a:lnSpc>
              <a:spcBef>
                <a:spcPts val="1001"/>
              </a:spcBef>
              <a:spcAft>
                <a:spcPts val="0"/>
              </a:spcAft>
              <a:buClr>
                <a:srgbClr val="A53010"/>
              </a:buClr>
              <a:buSzPct val="100000"/>
              <a:buFont typeface="Noto Sans Symbols"/>
              <a:buChar char="🠶"/>
            </a:pPr>
            <a:r>
              <a:rPr b="1" lang="en-US" sz="1800" strike="noStrike">
                <a:solidFill>
                  <a:srgbClr val="FF0000"/>
                </a:solidFill>
                <a:latin typeface="Century Gothic"/>
                <a:ea typeface="Century Gothic"/>
                <a:cs typeface="Century Gothic"/>
                <a:sym typeface="Century Gothic"/>
              </a:rPr>
              <a:t>A rational agent is one that acts so as to achieve the best outcome or, when there is uncertainty, the best expected outcome.</a:t>
            </a:r>
            <a:endParaRPr b="0" sz="1800" strike="noStrike">
              <a:solidFill>
                <a:srgbClr val="40404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5">
                                            <p:txEl>
                                              <p:pRg end="9" st="9"/>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2021-07-01T03:34:46Z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2</vt:i4>
  </property>
  <property fmtid="{D5CDD505-2E9C-101B-9397-08002B2CF9AE}" pid="3" name="PresentationFormat">
    <vt:lpwstr>Widescreen</vt:lpwstr>
  </property>
  <property fmtid="{D5CDD505-2E9C-101B-9397-08002B2CF9AE}" pid="4" name="Slides">
    <vt:i4>134</vt:i4>
  </property>
</Properties>
</file>